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3" r:id="rId2"/>
    <p:sldId id="256" r:id="rId3"/>
    <p:sldId id="269" r:id="rId4"/>
    <p:sldId id="270" r:id="rId5"/>
    <p:sldId id="271" r:id="rId6"/>
    <p:sldId id="277" r:id="rId7"/>
    <p:sldId id="282" r:id="rId8"/>
    <p:sldId id="278" r:id="rId9"/>
    <p:sldId id="279" r:id="rId10"/>
    <p:sldId id="280" r:id="rId1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B22"/>
    <a:srgbClr val="2E75B6"/>
    <a:srgbClr val="225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97" d="100"/>
          <a:sy n="97" d="100"/>
        </p:scale>
        <p:origin x="1015"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286000" y="4623237"/>
            <a:ext cx="6858000" cy="853965"/>
          </a:xfrm>
          <a:effectLst/>
        </p:spPr>
        <p:txBody>
          <a:bodyPr>
            <a:normAutofit/>
          </a:bodyPr>
          <a:lstStyle>
            <a:lvl1pPr marL="0" indent="0" algn="ctr">
              <a:buNone/>
              <a:defRPr sz="3600" b="1" i="1">
                <a:ln w="6350" cap="rnd" cmpd="sng">
                  <a:noFill/>
                </a:ln>
                <a:solidFill>
                  <a:schemeClr val="accent5">
                    <a:lumMod val="75000"/>
                  </a:schemeClr>
                </a:solidFill>
                <a:effectLst>
                  <a:glow rad="1384300">
                    <a:schemeClr val="bg1">
                      <a:alpha val="60000"/>
                    </a:schemeClr>
                  </a:glo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“So that you might believe.”</a:t>
            </a:r>
          </a:p>
        </p:txBody>
      </p:sp>
    </p:spTree>
    <p:extLst>
      <p:ext uri="{BB962C8B-B14F-4D97-AF65-F5344CB8AC3E}">
        <p14:creationId xmlns:p14="http://schemas.microsoft.com/office/powerpoint/2010/main" val="267214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03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02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83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0790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85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472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A3C7F9-93EB-4EBC-A8CF-019FDE64202B}" type="datetimeFigureOut">
              <a:rPr lang="en-US" smtClean="0"/>
              <a:t>7/7/2022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1934117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A3C7F9-93EB-4EBC-A8CF-019FDE64202B}" type="datetimeFigureOut">
              <a:rPr lang="en-US" smtClean="0"/>
              <a:t>7/7/2022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542970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7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rgbClr val="4C0B22"/>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b="0">
                <a:solidFill>
                  <a:srgbClr val="4C0B22"/>
                </a:solidFill>
              </a:defRPr>
            </a:lvl1pPr>
            <a:lvl2pPr>
              <a:defRPr sz="2400" b="0">
                <a:solidFill>
                  <a:srgbClr val="4C0B22"/>
                </a:solidFill>
              </a:defRPr>
            </a:lvl2pPr>
            <a:lvl3pPr>
              <a:defRPr sz="2400" b="0">
                <a:solidFill>
                  <a:srgbClr val="4C0B22"/>
                </a:solidFill>
              </a:defRPr>
            </a:lvl3pPr>
            <a:lvl4pPr>
              <a:defRPr sz="2400" b="0">
                <a:solidFill>
                  <a:srgbClr val="4C0B22"/>
                </a:solidFill>
              </a:defRPr>
            </a:lvl4pPr>
            <a:lvl5pPr>
              <a:defRPr sz="2400" b="0">
                <a:solidFill>
                  <a:srgbClr val="4C0B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813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13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117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88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213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19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97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08A3C7F9-93EB-4EBC-A8CF-019FDE64202B}" type="datetimeFigureOut">
              <a:rPr lang="en-US" smtClean="0"/>
              <a:t>7/7/2022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B9888065-41CA-422A-8B09-4CA246014EBC}" type="slidenum">
              <a:rPr lang="en-US" smtClean="0"/>
              <a:t>‹#›</a:t>
            </a:fld>
            <a:endParaRPr lang="en-US"/>
          </a:p>
        </p:txBody>
      </p:sp>
    </p:spTree>
    <p:extLst>
      <p:ext uri="{BB962C8B-B14F-4D97-AF65-F5344CB8AC3E}">
        <p14:creationId xmlns:p14="http://schemas.microsoft.com/office/powerpoint/2010/main" val="3908194980"/>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63" r:id="rId16"/>
    <p:sldLayoutId id="2147483666" r:id="rId17"/>
  </p:sldLayoutIdLst>
  <p:txStyles>
    <p:titleStyle>
      <a:lvl1pPr algn="l" defTabSz="685800" rtl="0" eaLnBrk="1" latinLnBrk="0" hangingPunct="1">
        <a:lnSpc>
          <a:spcPct val="90000"/>
        </a:lnSpc>
        <a:spcBef>
          <a:spcPct val="0"/>
        </a:spcBef>
        <a:buNone/>
        <a:defRPr sz="3300" b="1" kern="1200">
          <a:solidFill>
            <a:schemeClr val="accent5">
              <a:lumMod val="7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5">
              <a:lumMod val="7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5">
              <a:lumMod val="7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5">
              <a:lumMod val="7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7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nfo@reflectingthedesigner.com?subject=7%20Super%20Signs%20PowerPoint%20Files" TargetMode="Externa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62A14D-F308-D40F-8939-6E4EAE32AFCA}"/>
              </a:ext>
            </a:extLst>
          </p:cNvPr>
          <p:cNvSpPr txBox="1"/>
          <p:nvPr/>
        </p:nvSpPr>
        <p:spPr>
          <a:xfrm>
            <a:off x="2242644" y="1493343"/>
            <a:ext cx="4658711" cy="3139321"/>
          </a:xfrm>
          <a:prstGeom prst="rect">
            <a:avLst/>
          </a:prstGeom>
          <a:noFill/>
        </p:spPr>
        <p:txBody>
          <a:bodyPr wrap="square">
            <a:spAutoFit/>
          </a:bodyPr>
          <a:lstStyle/>
          <a:p>
            <a:pPr algn="ctr"/>
            <a:r>
              <a:rPr lang="en-US" dirty="0">
                <a:solidFill>
                  <a:schemeClr val="accent1">
                    <a:lumMod val="75000"/>
                  </a:schemeClr>
                </a:solidFill>
              </a:rPr>
              <a:t>The following PowerPoint is taken from a junior camp sermon series by Bob Roberts preached at the Wilds Christian Camp during the summer of 2022. </a:t>
            </a:r>
          </a:p>
          <a:p>
            <a:pPr algn="ctr"/>
            <a:endParaRPr lang="en-US" dirty="0">
              <a:solidFill>
                <a:schemeClr val="accent1">
                  <a:lumMod val="75000"/>
                </a:schemeClr>
              </a:solidFill>
            </a:endParaRPr>
          </a:p>
          <a:p>
            <a:pPr algn="ctr"/>
            <a:r>
              <a:rPr lang="en-US" dirty="0">
                <a:solidFill>
                  <a:schemeClr val="accent1">
                    <a:lumMod val="75000"/>
                  </a:schemeClr>
                </a:solidFill>
              </a:rPr>
              <a:t>Find full Bible study posts from this series and more resources at reflectingthedesigner.com.</a:t>
            </a:r>
          </a:p>
          <a:p>
            <a:pPr algn="ctr"/>
            <a:endParaRPr lang="en-US" dirty="0">
              <a:solidFill>
                <a:schemeClr val="accent1">
                  <a:lumMod val="75000"/>
                </a:schemeClr>
              </a:solidFill>
            </a:endParaRPr>
          </a:p>
          <a:p>
            <a:pPr algn="ctr"/>
            <a:r>
              <a:rPr lang="en-US" dirty="0">
                <a:solidFill>
                  <a:schemeClr val="accent1">
                    <a:lumMod val="75000"/>
                  </a:schemeClr>
                </a:solidFill>
              </a:rPr>
              <a:t>Email questions to </a:t>
            </a:r>
            <a:r>
              <a:rPr lang="en-US" dirty="0">
                <a:solidFill>
                  <a:schemeClr val="accent1">
                    <a:lumMod val="75000"/>
                  </a:schemeClr>
                </a:solidFill>
                <a:hlinkClick r:id="rId2"/>
              </a:rPr>
              <a:t>info@reflectingthedesigner.com</a:t>
            </a:r>
            <a:endParaRPr lang="en-US" dirty="0">
              <a:solidFill>
                <a:schemeClr val="accent1">
                  <a:lumMod val="75000"/>
                </a:schemeClr>
              </a:solidFill>
            </a:endParaRPr>
          </a:p>
          <a:p>
            <a:endParaRPr lang="en-US" dirty="0"/>
          </a:p>
        </p:txBody>
      </p:sp>
    </p:spTree>
    <p:extLst>
      <p:ext uri="{BB962C8B-B14F-4D97-AF65-F5344CB8AC3E}">
        <p14:creationId xmlns:p14="http://schemas.microsoft.com/office/powerpoint/2010/main" val="139875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567B-7DA1-B852-45C7-60E8D59DDB4A}"/>
              </a:ext>
            </a:extLst>
          </p:cNvPr>
          <p:cNvSpPr>
            <a:spLocks noGrp="1"/>
          </p:cNvSpPr>
          <p:nvPr>
            <p:ph type="title"/>
          </p:nvPr>
        </p:nvSpPr>
        <p:spPr>
          <a:xfrm>
            <a:off x="628650" y="171869"/>
            <a:ext cx="7886700" cy="1104636"/>
          </a:xfrm>
        </p:spPr>
        <p:txBody>
          <a:bodyPr/>
          <a:lstStyle/>
          <a:p>
            <a:r>
              <a:rPr lang="en-US" dirty="0"/>
              <a:t>Stephen Was Like His Savior…</a:t>
            </a:r>
          </a:p>
        </p:txBody>
      </p:sp>
      <p:sp>
        <p:nvSpPr>
          <p:cNvPr id="3" name="Content Placeholder 2">
            <a:extLst>
              <a:ext uri="{FF2B5EF4-FFF2-40B4-BE49-F238E27FC236}">
                <a16:creationId xmlns:a16="http://schemas.microsoft.com/office/drawing/2014/main" id="{D956B8DF-5D87-CA3A-6309-AA83C54DB9D5}"/>
              </a:ext>
            </a:extLst>
          </p:cNvPr>
          <p:cNvSpPr>
            <a:spLocks noGrp="1"/>
          </p:cNvSpPr>
          <p:nvPr>
            <p:ph idx="1"/>
          </p:nvPr>
        </p:nvSpPr>
        <p:spPr>
          <a:xfrm>
            <a:off x="628649" y="1036584"/>
            <a:ext cx="8076769" cy="4374146"/>
          </a:xfrm>
        </p:spPr>
        <p:txBody>
          <a:bodyPr>
            <a:normAutofit fontScale="70000" lnSpcReduction="20000"/>
          </a:bodyPr>
          <a:lstStyle/>
          <a:p>
            <a:pPr marL="0" indent="0" algn="ctr">
              <a:lnSpc>
                <a:spcPct val="120000"/>
              </a:lnSpc>
              <a:buNone/>
            </a:pPr>
            <a:r>
              <a:rPr lang="en-US" sz="3400" b="1" dirty="0">
                <a:solidFill>
                  <a:schemeClr val="accent2">
                    <a:lumMod val="75000"/>
                  </a:schemeClr>
                </a:solidFill>
              </a:rPr>
              <a:t>“…full of the Holy Ghost.”</a:t>
            </a:r>
          </a:p>
          <a:p>
            <a:pPr marL="0" indent="0">
              <a:lnSpc>
                <a:spcPct val="120000"/>
              </a:lnSpc>
              <a:buNone/>
            </a:pPr>
            <a:r>
              <a:rPr lang="en-US" dirty="0"/>
              <a:t>And Stephen, full of faith and power, did great wonders and miracles among the people. (Acts 6:8)</a:t>
            </a:r>
          </a:p>
          <a:p>
            <a:pPr marL="0" indent="0">
              <a:lnSpc>
                <a:spcPct val="120000"/>
              </a:lnSpc>
              <a:buNone/>
            </a:pPr>
            <a:r>
              <a:rPr lang="en-US" dirty="0"/>
              <a:t>Ye </a:t>
            </a:r>
            <a:r>
              <a:rPr lang="en-US" dirty="0" err="1"/>
              <a:t>stiffnecked</a:t>
            </a:r>
            <a:r>
              <a:rPr lang="en-US" dirty="0"/>
              <a:t> and uncircumcised in heart and ears, ye do always resist the Holy Ghost: as your fathers did, so do ye. Which of the prophets have not your fathers persecuted? and they have slain them which shewed before of the coming of the Just One; of whom ye have been now the betrayers and murderers. (Acts 7: 51-52) </a:t>
            </a:r>
          </a:p>
          <a:p>
            <a:pPr marL="0" indent="0">
              <a:lnSpc>
                <a:spcPct val="120000"/>
              </a:lnSpc>
              <a:buNone/>
            </a:pPr>
            <a:r>
              <a:rPr lang="en-US" dirty="0"/>
              <a:t>And they stoned Stephen, calling upon God, and saying, Lord Jesus, receive my spirit. And he kneeled down, and cried with a loud voice, Lord, lay not this sin to their charge. And when he had said this, he fell asleep. (Acts 7:59-60)</a:t>
            </a:r>
          </a:p>
          <a:p>
            <a:pPr>
              <a:lnSpc>
                <a:spcPct val="120000"/>
              </a:lnSpc>
            </a:pPr>
            <a:endParaRPr lang="en-US" dirty="0"/>
          </a:p>
        </p:txBody>
      </p:sp>
    </p:spTree>
    <p:extLst>
      <p:ext uri="{BB962C8B-B14F-4D97-AF65-F5344CB8AC3E}">
        <p14:creationId xmlns:p14="http://schemas.microsoft.com/office/powerpoint/2010/main" val="22876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ign with white text&#10;&#10;Description automatically generated with low confidence">
            <a:extLst>
              <a:ext uri="{FF2B5EF4-FFF2-40B4-BE49-F238E27FC236}">
                <a16:creationId xmlns:a16="http://schemas.microsoft.com/office/drawing/2014/main" id="{5F4EBD8D-9E0B-B42A-5C9B-0C6450639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90" y="1014924"/>
            <a:ext cx="5237543" cy="2800332"/>
          </a:xfrm>
          <a:prstGeom prst="rect">
            <a:avLst/>
          </a:prstGeom>
        </p:spPr>
      </p:pic>
      <p:sp>
        <p:nvSpPr>
          <p:cNvPr id="6" name="Oval 5">
            <a:extLst>
              <a:ext uri="{FF2B5EF4-FFF2-40B4-BE49-F238E27FC236}">
                <a16:creationId xmlns:a16="http://schemas.microsoft.com/office/drawing/2014/main" id="{54361C56-6221-F73B-8C20-2143654E46D0}"/>
              </a:ext>
            </a:extLst>
          </p:cNvPr>
          <p:cNvSpPr/>
          <p:nvPr/>
        </p:nvSpPr>
        <p:spPr>
          <a:xfrm>
            <a:off x="3910583" y="3802121"/>
            <a:ext cx="3608833" cy="1722382"/>
          </a:xfrm>
          <a:prstGeom prst="ellipse">
            <a:avLst/>
          </a:prstGeom>
          <a:solidFill>
            <a:schemeClr val="bg1">
              <a:alpha val="10000"/>
            </a:schemeClr>
          </a:solidFill>
          <a:ln>
            <a:noFill/>
          </a:ln>
          <a:effectLst>
            <a:glow rad="1905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853EC394-01E1-8C9E-ABC3-3DE2F165A9E2}"/>
              </a:ext>
            </a:extLst>
          </p:cNvPr>
          <p:cNvSpPr txBox="1">
            <a:spLocks/>
          </p:cNvSpPr>
          <p:nvPr/>
        </p:nvSpPr>
        <p:spPr>
          <a:xfrm>
            <a:off x="2286000" y="3996563"/>
            <a:ext cx="6858000" cy="1527940"/>
          </a:xfrm>
          <a:prstGeom prst="rect">
            <a:avLst/>
          </a:prstGeom>
          <a:effectLst/>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3600" b="1" i="1" kern="1200">
                <a:ln w="6350" cap="rnd" cmpd="sng">
                  <a:noFill/>
                </a:ln>
                <a:solidFill>
                  <a:schemeClr val="accent5">
                    <a:lumMod val="75000"/>
                  </a:schemeClr>
                </a:solidFill>
                <a:effectLst>
                  <a:glow rad="1384300">
                    <a:schemeClr val="bg1">
                      <a:alpha val="60000"/>
                    </a:schemeClr>
                  </a:glow>
                </a:effectLst>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accent5">
                    <a:lumMod val="75000"/>
                  </a:schemeClr>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accent5">
                    <a:lumMod val="75000"/>
                  </a:schemeClr>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accent5">
                    <a:lumMod val="75000"/>
                  </a:schemeClr>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accent5">
                    <a:lumMod val="75000"/>
                  </a:schemeClr>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4800" i="0" dirty="0">
                <a:ln w="25400" cap="rnd" cmpd="sng">
                  <a:noFill/>
                </a:ln>
                <a:solidFill>
                  <a:srgbClr val="2E75B6"/>
                </a:solidFill>
                <a:effectLst/>
              </a:rPr>
              <a:t>Miracle #7</a:t>
            </a:r>
          </a:p>
          <a:p>
            <a:r>
              <a:rPr lang="en-US" i="0" dirty="0">
                <a:ln w="25400" cap="rnd" cmpd="sng">
                  <a:noFill/>
                </a:ln>
                <a:solidFill>
                  <a:srgbClr val="2E75B6"/>
                </a:solidFill>
                <a:effectLst/>
              </a:rPr>
              <a:t>Jesus Raises Lazarus from the Dead</a:t>
            </a:r>
          </a:p>
          <a:p>
            <a:r>
              <a:rPr lang="en-US" sz="3500" i="0" dirty="0">
                <a:ln w="25400" cap="rnd" cmpd="sng">
                  <a:noFill/>
                </a:ln>
                <a:solidFill>
                  <a:srgbClr val="2E75B6"/>
                </a:solidFill>
                <a:effectLst/>
              </a:rPr>
              <a:t>John 11</a:t>
            </a:r>
          </a:p>
        </p:txBody>
      </p:sp>
    </p:spTree>
    <p:extLst>
      <p:ext uri="{BB962C8B-B14F-4D97-AF65-F5344CB8AC3E}">
        <p14:creationId xmlns:p14="http://schemas.microsoft.com/office/powerpoint/2010/main" val="273047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A3E402F-8941-A6FA-65FE-0E7D96419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021" y="2987329"/>
            <a:ext cx="1967431" cy="1348241"/>
          </a:xfrm>
          <a:prstGeom prst="rect">
            <a:avLst/>
          </a:prstGeom>
        </p:spPr>
      </p:pic>
      <p:pic>
        <p:nvPicPr>
          <p:cNvPr id="3" name="Picture 2" descr="A picture containing text, weapon&#10;&#10;Description automatically generated">
            <a:extLst>
              <a:ext uri="{FF2B5EF4-FFF2-40B4-BE49-F238E27FC236}">
                <a16:creationId xmlns:a16="http://schemas.microsoft.com/office/drawing/2014/main" id="{7AA97465-C689-12EA-0055-61D7EB5BB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35" y="3275285"/>
            <a:ext cx="1796691" cy="111940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63BFAA7-69E8-EFC6-B636-F245FF7E7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21" y="377789"/>
            <a:ext cx="7977352" cy="2003281"/>
          </a:xfrm>
          <a:prstGeom prst="rect">
            <a:avLst/>
          </a:prstGeom>
        </p:spPr>
      </p:pic>
    </p:spTree>
    <p:extLst>
      <p:ext uri="{BB962C8B-B14F-4D97-AF65-F5344CB8AC3E}">
        <p14:creationId xmlns:p14="http://schemas.microsoft.com/office/powerpoint/2010/main" val="15145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accel="50000" decel="50000" fill="hold" nodeType="withEffect">
                                  <p:stCondLst>
                                    <p:cond delay="0"/>
                                  </p:stCondLst>
                                  <p:childTnLst>
                                    <p:animMotion origin="layout" path="M 2.22222E-6 -0.00889 L 0.18541 -0.00666 " pathEditMode="relative" rAng="0" ptsTypes="AA">
                                      <p:cBhvr>
                                        <p:cTn id="14" dur="2000" fill="hold"/>
                                        <p:tgtEl>
                                          <p:spTgt spid="3"/>
                                        </p:tgtEl>
                                        <p:attrNameLst>
                                          <p:attrName>ppt_x</p:attrName>
                                          <p:attrName>ppt_y</p:attrName>
                                        </p:attrNameLst>
                                      </p:cBhvr>
                                      <p:rCtr x="9271" y="111"/>
                                    </p:animMotion>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35" presetClass="path" presetSubtype="0" accel="50000" decel="50000" fill="hold" nodeType="withEffect">
                                  <p:stCondLst>
                                    <p:cond delay="0"/>
                                  </p:stCondLst>
                                  <p:childTnLst>
                                    <p:animMotion origin="layout" path="M -2.5E-6 4.44444E-6 L -0.18611 0.00083 " pathEditMode="relative" rAng="0" ptsTypes="AA">
                                      <p:cBhvr>
                                        <p:cTn id="20" dur="2000" fill="hold"/>
                                        <p:tgtEl>
                                          <p:spTgt spid="5"/>
                                        </p:tgtEl>
                                        <p:attrNameLst>
                                          <p:attrName>ppt_x</p:attrName>
                                          <p:attrName>ppt_y</p:attrName>
                                        </p:attrNameLst>
                                      </p:cBhvr>
                                      <p:rCtr x="-9306" y="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3D646-C329-8058-10C5-B44FA6E68276}"/>
              </a:ext>
            </a:extLst>
          </p:cNvPr>
          <p:cNvSpPr>
            <a:spLocks noGrp="1"/>
          </p:cNvSpPr>
          <p:nvPr>
            <p:ph type="title"/>
          </p:nvPr>
        </p:nvSpPr>
        <p:spPr/>
        <p:txBody>
          <a:bodyPr/>
          <a:lstStyle/>
          <a:p>
            <a:r>
              <a:rPr lang="en-US" dirty="0"/>
              <a:t>John 11</a:t>
            </a:r>
          </a:p>
        </p:txBody>
      </p:sp>
      <p:sp>
        <p:nvSpPr>
          <p:cNvPr id="3" name="Content Placeholder 2">
            <a:extLst>
              <a:ext uri="{FF2B5EF4-FFF2-40B4-BE49-F238E27FC236}">
                <a16:creationId xmlns:a16="http://schemas.microsoft.com/office/drawing/2014/main" id="{6D159E20-CC92-3959-7CD4-E17F08F3D098}"/>
              </a:ext>
            </a:extLst>
          </p:cNvPr>
          <p:cNvSpPr>
            <a:spLocks noGrp="1"/>
          </p:cNvSpPr>
          <p:nvPr>
            <p:ph idx="1"/>
          </p:nvPr>
        </p:nvSpPr>
        <p:spPr/>
        <p:txBody>
          <a:bodyPr>
            <a:normAutofit fontScale="85000" lnSpcReduction="10000"/>
          </a:bodyPr>
          <a:lstStyle/>
          <a:p>
            <a:pPr marL="0" indent="0">
              <a:lnSpc>
                <a:spcPct val="110000"/>
              </a:lnSpc>
              <a:buNone/>
            </a:pPr>
            <a:r>
              <a:rPr lang="en-US" dirty="0"/>
              <a:t>39) [In Bethany] Jesus said, Take ye away the stone. Martha, the sister of him that was dead, saith unto him, Lord, by this time he </a:t>
            </a:r>
            <a:r>
              <a:rPr lang="en-US" dirty="0" err="1"/>
              <a:t>stinketh</a:t>
            </a:r>
            <a:r>
              <a:rPr lang="en-US" dirty="0"/>
              <a:t>: for he hath been dead four days.</a:t>
            </a:r>
          </a:p>
          <a:p>
            <a:pPr marL="0" indent="0">
              <a:lnSpc>
                <a:spcPct val="110000"/>
              </a:lnSpc>
              <a:buNone/>
            </a:pPr>
            <a:r>
              <a:rPr lang="en-US" dirty="0"/>
              <a:t>40) Jesus saith unto her, Said I not unto thee, that, if thou </a:t>
            </a:r>
            <a:r>
              <a:rPr lang="en-US" dirty="0" err="1"/>
              <a:t>wouldest</a:t>
            </a:r>
            <a:r>
              <a:rPr lang="en-US" dirty="0"/>
              <a:t> believe, thou shouldest see the glory of God?</a:t>
            </a:r>
          </a:p>
          <a:p>
            <a:pPr marL="0" indent="0">
              <a:lnSpc>
                <a:spcPct val="110000"/>
              </a:lnSpc>
              <a:buNone/>
            </a:pPr>
            <a:r>
              <a:rPr lang="en-US" dirty="0"/>
              <a:t>41) Then they took away the stone from the place where the dead was laid. And Jesus lifted up his eyes, and said, Father, I thank thee that thou hast heard me.</a:t>
            </a:r>
          </a:p>
          <a:p>
            <a:pPr marL="0" indent="0">
              <a:lnSpc>
                <a:spcPct val="110000"/>
              </a:lnSpc>
              <a:buNone/>
            </a:pPr>
            <a:endParaRPr lang="en-US" dirty="0"/>
          </a:p>
        </p:txBody>
      </p:sp>
    </p:spTree>
    <p:extLst>
      <p:ext uri="{BB962C8B-B14F-4D97-AF65-F5344CB8AC3E}">
        <p14:creationId xmlns:p14="http://schemas.microsoft.com/office/powerpoint/2010/main" val="126908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F8A4E-9714-B4AF-D386-FB957E00C07D}"/>
              </a:ext>
            </a:extLst>
          </p:cNvPr>
          <p:cNvSpPr>
            <a:spLocks noGrp="1"/>
          </p:cNvSpPr>
          <p:nvPr>
            <p:ph type="title"/>
          </p:nvPr>
        </p:nvSpPr>
        <p:spPr/>
        <p:txBody>
          <a:bodyPr/>
          <a:lstStyle/>
          <a:p>
            <a:r>
              <a:rPr lang="en-US" dirty="0"/>
              <a:t>John 11</a:t>
            </a:r>
          </a:p>
        </p:txBody>
      </p:sp>
      <p:sp>
        <p:nvSpPr>
          <p:cNvPr id="3" name="Content Placeholder 2">
            <a:extLst>
              <a:ext uri="{FF2B5EF4-FFF2-40B4-BE49-F238E27FC236}">
                <a16:creationId xmlns:a16="http://schemas.microsoft.com/office/drawing/2014/main" id="{144228EB-2985-C605-7486-3BEC94AC2699}"/>
              </a:ext>
            </a:extLst>
          </p:cNvPr>
          <p:cNvSpPr>
            <a:spLocks noGrp="1"/>
          </p:cNvSpPr>
          <p:nvPr>
            <p:ph idx="1"/>
          </p:nvPr>
        </p:nvSpPr>
        <p:spPr>
          <a:xfrm>
            <a:off x="628650" y="1273066"/>
            <a:ext cx="7886700" cy="3874403"/>
          </a:xfrm>
        </p:spPr>
        <p:txBody>
          <a:bodyPr>
            <a:normAutofit fontScale="77500" lnSpcReduction="20000"/>
          </a:bodyPr>
          <a:lstStyle/>
          <a:p>
            <a:pPr marL="0" indent="0">
              <a:lnSpc>
                <a:spcPct val="120000"/>
              </a:lnSpc>
              <a:buNone/>
            </a:pPr>
            <a:r>
              <a:rPr lang="en-US" dirty="0"/>
              <a:t>42) And I knew that thou </a:t>
            </a:r>
            <a:r>
              <a:rPr lang="en-US" dirty="0" err="1"/>
              <a:t>hearest</a:t>
            </a:r>
            <a:r>
              <a:rPr lang="en-US" dirty="0"/>
              <a:t> me always: but because of the people which stand by I said it, that they may believe that thou hast sent me.</a:t>
            </a:r>
          </a:p>
          <a:p>
            <a:pPr marL="0" indent="0">
              <a:lnSpc>
                <a:spcPct val="120000"/>
              </a:lnSpc>
              <a:buNone/>
            </a:pPr>
            <a:r>
              <a:rPr lang="en-US" dirty="0"/>
              <a:t>43) And when he thus had spoken, he cried with a loud voice, Lazarus, come forth.</a:t>
            </a:r>
          </a:p>
          <a:p>
            <a:pPr marL="0" indent="0">
              <a:lnSpc>
                <a:spcPct val="120000"/>
              </a:lnSpc>
              <a:buNone/>
            </a:pPr>
            <a:r>
              <a:rPr lang="en-US" dirty="0"/>
              <a:t>44) And he that was dead came forth, bound hand and foot with graveclothes: and his face was bound about with a napkin. Jesus saith unto them, Loose him, and let him go.</a:t>
            </a:r>
          </a:p>
          <a:p>
            <a:pPr marL="0" indent="0">
              <a:lnSpc>
                <a:spcPct val="120000"/>
              </a:lnSpc>
              <a:buNone/>
            </a:pPr>
            <a:r>
              <a:rPr lang="en-US" dirty="0"/>
              <a:t>53) Then from that day forth they [the Pharisees] took counsel together for to put him to death.</a:t>
            </a:r>
          </a:p>
          <a:p>
            <a:pPr>
              <a:lnSpc>
                <a:spcPct val="120000"/>
              </a:lnSpc>
            </a:pPr>
            <a:endParaRPr lang="en-US" dirty="0"/>
          </a:p>
        </p:txBody>
      </p:sp>
    </p:spTree>
    <p:extLst>
      <p:ext uri="{BB962C8B-B14F-4D97-AF65-F5344CB8AC3E}">
        <p14:creationId xmlns:p14="http://schemas.microsoft.com/office/powerpoint/2010/main" val="204584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A7A1E-C20A-C73B-8A7B-B0A085934528}"/>
              </a:ext>
            </a:extLst>
          </p:cNvPr>
          <p:cNvSpPr>
            <a:spLocks noGrp="1"/>
          </p:cNvSpPr>
          <p:nvPr>
            <p:ph type="title"/>
          </p:nvPr>
        </p:nvSpPr>
        <p:spPr/>
        <p:txBody>
          <a:bodyPr/>
          <a:lstStyle/>
          <a:p>
            <a:r>
              <a:rPr lang="en-US" dirty="0"/>
              <a:t>What Happened Next?</a:t>
            </a:r>
          </a:p>
        </p:txBody>
      </p:sp>
      <p:sp>
        <p:nvSpPr>
          <p:cNvPr id="3" name="Content Placeholder 2">
            <a:extLst>
              <a:ext uri="{FF2B5EF4-FFF2-40B4-BE49-F238E27FC236}">
                <a16:creationId xmlns:a16="http://schemas.microsoft.com/office/drawing/2014/main" id="{6C603C93-A72B-C4DC-75CE-005F248F5092}"/>
              </a:ext>
            </a:extLst>
          </p:cNvPr>
          <p:cNvSpPr>
            <a:spLocks noGrp="1"/>
          </p:cNvSpPr>
          <p:nvPr>
            <p:ph idx="1"/>
          </p:nvPr>
        </p:nvSpPr>
        <p:spPr>
          <a:xfrm>
            <a:off x="628650" y="1249542"/>
            <a:ext cx="7886700" cy="4116869"/>
          </a:xfrm>
        </p:spPr>
        <p:txBody>
          <a:bodyPr>
            <a:normAutofit lnSpcReduction="10000"/>
          </a:bodyPr>
          <a:lstStyle/>
          <a:p>
            <a:r>
              <a:rPr lang="en-US" dirty="0"/>
              <a:t>Just a few short hours after raising Lazarus from the dead the Jews began preparing for the week of Passover Feast.</a:t>
            </a:r>
          </a:p>
          <a:p>
            <a:r>
              <a:rPr lang="en-US" dirty="0"/>
              <a:t>Thousands of lambs were being brought into the city for Passover sacrifice but only One Lamb that could take away the sins of the world would enter Jerusalem! </a:t>
            </a:r>
          </a:p>
          <a:p>
            <a:r>
              <a:rPr lang="en-US" dirty="0"/>
              <a:t>But the triumphal entry cheers quickly changed from “Hosanna” to “Barabbas” as Christ was betrayed and sentenced to </a:t>
            </a:r>
            <a:r>
              <a:rPr lang="en-US" b="1" dirty="0">
                <a:solidFill>
                  <a:schemeClr val="accent2">
                    <a:lumMod val="75000"/>
                  </a:schemeClr>
                </a:solidFill>
              </a:rPr>
              <a:t>death by crucifixion</a:t>
            </a:r>
            <a:r>
              <a:rPr lang="en-US" dirty="0"/>
              <a:t>. </a:t>
            </a:r>
          </a:p>
        </p:txBody>
      </p:sp>
    </p:spTree>
    <p:extLst>
      <p:ext uri="{BB962C8B-B14F-4D97-AF65-F5344CB8AC3E}">
        <p14:creationId xmlns:p14="http://schemas.microsoft.com/office/powerpoint/2010/main" val="346972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155828"/>
            <a:ext cx="2606040" cy="15240"/>
          </a:xfrm>
          <a:custGeom>
            <a:avLst/>
            <a:gdLst>
              <a:gd name="connsiteX0" fmla="*/ 0 w 2606040"/>
              <a:gd name="connsiteY0" fmla="*/ 0 h 15240"/>
              <a:gd name="connsiteX1" fmla="*/ 625450 w 2606040"/>
              <a:gd name="connsiteY1" fmla="*/ 0 h 15240"/>
              <a:gd name="connsiteX2" fmla="*/ 1224839 w 2606040"/>
              <a:gd name="connsiteY2" fmla="*/ 0 h 15240"/>
              <a:gd name="connsiteX3" fmla="*/ 1824228 w 2606040"/>
              <a:gd name="connsiteY3" fmla="*/ 0 h 15240"/>
              <a:gd name="connsiteX4" fmla="*/ 2606040 w 2606040"/>
              <a:gd name="connsiteY4" fmla="*/ 0 h 15240"/>
              <a:gd name="connsiteX5" fmla="*/ 2606040 w 2606040"/>
              <a:gd name="connsiteY5" fmla="*/ 15240 h 15240"/>
              <a:gd name="connsiteX6" fmla="*/ 1902409 w 2606040"/>
              <a:gd name="connsiteY6" fmla="*/ 15240 h 15240"/>
              <a:gd name="connsiteX7" fmla="*/ 1276960 w 2606040"/>
              <a:gd name="connsiteY7" fmla="*/ 15240 h 15240"/>
              <a:gd name="connsiteX8" fmla="*/ 677570 w 2606040"/>
              <a:gd name="connsiteY8" fmla="*/ 15240 h 15240"/>
              <a:gd name="connsiteX9" fmla="*/ 0 w 2606040"/>
              <a:gd name="connsiteY9" fmla="*/ 15240 h 15240"/>
              <a:gd name="connsiteX10" fmla="*/ 0 w 2606040"/>
              <a:gd name="connsiteY10" fmla="*/ 0 h 15240"/>
              <a:gd name="connsiteX0" fmla="*/ 0 w 2606040"/>
              <a:gd name="connsiteY0" fmla="*/ 0 h 15240"/>
              <a:gd name="connsiteX1" fmla="*/ 599389 w 2606040"/>
              <a:gd name="connsiteY1" fmla="*/ 0 h 15240"/>
              <a:gd name="connsiteX2" fmla="*/ 1303020 w 2606040"/>
              <a:gd name="connsiteY2" fmla="*/ 0 h 15240"/>
              <a:gd name="connsiteX3" fmla="*/ 1876349 w 2606040"/>
              <a:gd name="connsiteY3" fmla="*/ 0 h 15240"/>
              <a:gd name="connsiteX4" fmla="*/ 2606040 w 2606040"/>
              <a:gd name="connsiteY4" fmla="*/ 0 h 15240"/>
              <a:gd name="connsiteX5" fmla="*/ 2606040 w 2606040"/>
              <a:gd name="connsiteY5" fmla="*/ 15240 h 15240"/>
              <a:gd name="connsiteX6" fmla="*/ 1980590 w 2606040"/>
              <a:gd name="connsiteY6" fmla="*/ 15240 h 15240"/>
              <a:gd name="connsiteX7" fmla="*/ 1276960 w 2606040"/>
              <a:gd name="connsiteY7" fmla="*/ 15240 h 15240"/>
              <a:gd name="connsiteX8" fmla="*/ 651510 w 2606040"/>
              <a:gd name="connsiteY8" fmla="*/ 15240 h 15240"/>
              <a:gd name="connsiteX9" fmla="*/ 0 w 2606040"/>
              <a:gd name="connsiteY9" fmla="*/ 15240 h 15240"/>
              <a:gd name="connsiteX10" fmla="*/ 0 w 2606040"/>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5240"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36" y="5095"/>
                  <a:pt x="2606705" y="11683"/>
                  <a:pt x="2606040" y="15240"/>
                </a:cubicBezTo>
                <a:cubicBezTo>
                  <a:pt x="2260204" y="26294"/>
                  <a:pt x="2175708" y="2566"/>
                  <a:pt x="1902409" y="15240"/>
                </a:cubicBezTo>
                <a:cubicBezTo>
                  <a:pt x="1638502" y="38016"/>
                  <a:pt x="1460923" y="-19317"/>
                  <a:pt x="1276960" y="15240"/>
                </a:cubicBezTo>
                <a:cubicBezTo>
                  <a:pt x="1057717" y="11313"/>
                  <a:pt x="867956" y="-728"/>
                  <a:pt x="677570" y="15240"/>
                </a:cubicBezTo>
                <a:cubicBezTo>
                  <a:pt x="457951" y="30325"/>
                  <a:pt x="189752" y="52340"/>
                  <a:pt x="0" y="15240"/>
                </a:cubicBezTo>
                <a:cubicBezTo>
                  <a:pt x="1119" y="11401"/>
                  <a:pt x="815" y="5267"/>
                  <a:pt x="0" y="0"/>
                </a:cubicBezTo>
                <a:close/>
              </a:path>
              <a:path w="2606040" h="15240"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888" y="5020"/>
                  <a:pt x="2605482" y="9296"/>
                  <a:pt x="2606040" y="15240"/>
                </a:cubicBezTo>
                <a:cubicBezTo>
                  <a:pt x="2347059" y="-424"/>
                  <a:pt x="2192004" y="5758"/>
                  <a:pt x="1980590" y="15240"/>
                </a:cubicBezTo>
                <a:cubicBezTo>
                  <a:pt x="1783984" y="-12793"/>
                  <a:pt x="1487673" y="42860"/>
                  <a:pt x="1276960" y="15240"/>
                </a:cubicBezTo>
                <a:cubicBezTo>
                  <a:pt x="1087111" y="-40299"/>
                  <a:pt x="879204" y="43719"/>
                  <a:pt x="651510" y="15240"/>
                </a:cubicBezTo>
                <a:cubicBezTo>
                  <a:pt x="430798" y="-30812"/>
                  <a:pt x="132889" y="-36515"/>
                  <a:pt x="0" y="15240"/>
                </a:cubicBezTo>
                <a:cubicBezTo>
                  <a:pt x="-104" y="10468"/>
                  <a:pt x="-32" y="5329"/>
                  <a:pt x="0" y="0"/>
                </a:cubicBezTo>
                <a:close/>
              </a:path>
              <a:path w="2606040" h="15240"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377" y="4573"/>
                  <a:pt x="2606701" y="10987"/>
                  <a:pt x="2606040" y="15240"/>
                </a:cubicBezTo>
                <a:cubicBezTo>
                  <a:pt x="2234648" y="23928"/>
                  <a:pt x="2180202" y="-13409"/>
                  <a:pt x="1902409" y="15240"/>
                </a:cubicBezTo>
                <a:cubicBezTo>
                  <a:pt x="1635562" y="44146"/>
                  <a:pt x="1477339" y="1746"/>
                  <a:pt x="1276960" y="15240"/>
                </a:cubicBezTo>
                <a:cubicBezTo>
                  <a:pt x="1058094" y="63874"/>
                  <a:pt x="904206" y="-23684"/>
                  <a:pt x="677570" y="15240"/>
                </a:cubicBezTo>
                <a:cubicBezTo>
                  <a:pt x="485746" y="11665"/>
                  <a:pt x="195925" y="29957"/>
                  <a:pt x="0" y="15240"/>
                </a:cubicBezTo>
                <a:cubicBezTo>
                  <a:pt x="267" y="11140"/>
                  <a:pt x="1338" y="435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5240"/>
                      <a:gd name="connsiteX1" fmla="*/ 625450 w 2606040"/>
                      <a:gd name="connsiteY1" fmla="*/ 0 h 15240"/>
                      <a:gd name="connsiteX2" fmla="*/ 1224839 w 2606040"/>
                      <a:gd name="connsiteY2" fmla="*/ 0 h 15240"/>
                      <a:gd name="connsiteX3" fmla="*/ 1824228 w 2606040"/>
                      <a:gd name="connsiteY3" fmla="*/ 0 h 15240"/>
                      <a:gd name="connsiteX4" fmla="*/ 2606040 w 2606040"/>
                      <a:gd name="connsiteY4" fmla="*/ 0 h 15240"/>
                      <a:gd name="connsiteX5" fmla="*/ 2606040 w 2606040"/>
                      <a:gd name="connsiteY5" fmla="*/ 15240 h 15240"/>
                      <a:gd name="connsiteX6" fmla="*/ 1902409 w 2606040"/>
                      <a:gd name="connsiteY6" fmla="*/ 15240 h 15240"/>
                      <a:gd name="connsiteX7" fmla="*/ 1276960 w 2606040"/>
                      <a:gd name="connsiteY7" fmla="*/ 15240 h 15240"/>
                      <a:gd name="connsiteX8" fmla="*/ 677570 w 2606040"/>
                      <a:gd name="connsiteY8" fmla="*/ 15240 h 15240"/>
                      <a:gd name="connsiteX9" fmla="*/ 0 w 2606040"/>
                      <a:gd name="connsiteY9" fmla="*/ 15240 h 15240"/>
                      <a:gd name="connsiteX10" fmla="*/ 0 w 2606040"/>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5240"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919" y="5283"/>
                          <a:pt x="2606641" y="11451"/>
                          <a:pt x="2606040" y="15240"/>
                        </a:cubicBezTo>
                        <a:cubicBezTo>
                          <a:pt x="2256758" y="28362"/>
                          <a:pt x="2173673" y="-15926"/>
                          <a:pt x="1902409" y="15240"/>
                        </a:cubicBezTo>
                        <a:cubicBezTo>
                          <a:pt x="1631145" y="46406"/>
                          <a:pt x="1461378" y="2418"/>
                          <a:pt x="1276960" y="15240"/>
                        </a:cubicBezTo>
                        <a:cubicBezTo>
                          <a:pt x="1092542" y="28062"/>
                          <a:pt x="890442" y="10165"/>
                          <a:pt x="677570" y="15240"/>
                        </a:cubicBezTo>
                        <a:cubicBezTo>
                          <a:pt x="464698" y="20316"/>
                          <a:pt x="187648" y="32789"/>
                          <a:pt x="0" y="15240"/>
                        </a:cubicBezTo>
                        <a:cubicBezTo>
                          <a:pt x="79" y="11201"/>
                          <a:pt x="341" y="4822"/>
                          <a:pt x="0" y="0"/>
                        </a:cubicBezTo>
                        <a:close/>
                      </a:path>
                      <a:path w="2606040" h="15240"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798" y="5061"/>
                          <a:pt x="2605477" y="8568"/>
                          <a:pt x="2606040" y="15240"/>
                        </a:cubicBezTo>
                        <a:cubicBezTo>
                          <a:pt x="2393024" y="-808"/>
                          <a:pt x="2191161" y="36211"/>
                          <a:pt x="1980590" y="15240"/>
                        </a:cubicBezTo>
                        <a:cubicBezTo>
                          <a:pt x="1770019" y="-5731"/>
                          <a:pt x="1476440" y="33066"/>
                          <a:pt x="1276960" y="15240"/>
                        </a:cubicBezTo>
                        <a:cubicBezTo>
                          <a:pt x="1077480" y="-2586"/>
                          <a:pt x="880988" y="39077"/>
                          <a:pt x="651510" y="15240"/>
                        </a:cubicBezTo>
                        <a:cubicBezTo>
                          <a:pt x="422032" y="-8597"/>
                          <a:pt x="130744" y="-4995"/>
                          <a:pt x="0" y="15240"/>
                        </a:cubicBezTo>
                        <a:cubicBezTo>
                          <a:pt x="-335" y="10459"/>
                          <a:pt x="-77" y="438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FF0F71-7C59-D5CF-1540-382632382E1C}"/>
              </a:ext>
            </a:extLst>
          </p:cNvPr>
          <p:cNvSpPr txBox="1"/>
          <p:nvPr/>
        </p:nvSpPr>
        <p:spPr>
          <a:xfrm>
            <a:off x="480060" y="2394082"/>
            <a:ext cx="3182691" cy="2767223"/>
          </a:xfrm>
          <a:prstGeom prst="rect">
            <a:avLst/>
          </a:prstGeom>
        </p:spPr>
        <p:txBody>
          <a:bodyPr vert="horz" lIns="91440" tIns="45720" rIns="91440" bIns="45720" rtlCol="0">
            <a:normAutofit/>
          </a:bodyPr>
          <a:lstStyle/>
          <a:p>
            <a:pPr defTabSz="914400">
              <a:lnSpc>
                <a:spcPct val="90000"/>
              </a:lnSpc>
              <a:spcAft>
                <a:spcPts val="600"/>
              </a:spcAft>
            </a:pPr>
            <a:r>
              <a:rPr lang="en-US" sz="1700" dirty="0">
                <a:solidFill>
                  <a:srgbClr val="4C0B22"/>
                </a:solidFill>
              </a:rPr>
              <a:t>And be found in him, not having mine own righteousness, which is of the law, but that which is through the faith of Christ, the righteousness which is of God by faith.</a:t>
            </a:r>
          </a:p>
        </p:txBody>
      </p:sp>
      <p:pic>
        <p:nvPicPr>
          <p:cNvPr id="12" name="Picture 11">
            <a:extLst>
              <a:ext uri="{FF2B5EF4-FFF2-40B4-BE49-F238E27FC236}">
                <a16:creationId xmlns:a16="http://schemas.microsoft.com/office/drawing/2014/main" id="{C8D2C364-BB95-1B82-DB93-1F54C1FCC8E5}"/>
              </a:ext>
            </a:extLst>
          </p:cNvPr>
          <p:cNvPicPr>
            <a:picLocks noChangeAspect="1"/>
          </p:cNvPicPr>
          <p:nvPr/>
        </p:nvPicPr>
        <p:blipFill>
          <a:blip r:embed="rId2"/>
          <a:stretch>
            <a:fillRect/>
          </a:stretch>
        </p:blipFill>
        <p:spPr>
          <a:xfrm>
            <a:off x="3989533" y="0"/>
            <a:ext cx="5154467" cy="5715000"/>
          </a:xfrm>
          <a:prstGeom prst="rect">
            <a:avLst/>
          </a:prstGeom>
        </p:spPr>
      </p:pic>
      <p:pic>
        <p:nvPicPr>
          <p:cNvPr id="7" name="Picture 6">
            <a:extLst>
              <a:ext uri="{FF2B5EF4-FFF2-40B4-BE49-F238E27FC236}">
                <a16:creationId xmlns:a16="http://schemas.microsoft.com/office/drawing/2014/main" id="{428FE780-BB0F-8CE5-923E-6C7FBB235667}"/>
              </a:ext>
            </a:extLst>
          </p:cNvPr>
          <p:cNvPicPr>
            <a:picLocks noChangeAspect="1"/>
          </p:cNvPicPr>
          <p:nvPr/>
        </p:nvPicPr>
        <p:blipFill>
          <a:blip r:embed="rId3"/>
          <a:stretch>
            <a:fillRect/>
          </a:stretch>
        </p:blipFill>
        <p:spPr>
          <a:xfrm>
            <a:off x="4989923" y="678550"/>
            <a:ext cx="2523028" cy="5715000"/>
          </a:xfrm>
          <a:prstGeom prst="rect">
            <a:avLst/>
          </a:prstGeom>
        </p:spPr>
      </p:pic>
      <p:pic>
        <p:nvPicPr>
          <p:cNvPr id="6" name="Picture 5" descr="A red and white sign&#10;&#10;Description automatically generated with low confidence">
            <a:extLst>
              <a:ext uri="{FF2B5EF4-FFF2-40B4-BE49-F238E27FC236}">
                <a16:creationId xmlns:a16="http://schemas.microsoft.com/office/drawing/2014/main" id="{0151F229-AA0F-9421-28E4-DF6B776A56BA}"/>
              </a:ext>
            </a:extLst>
          </p:cNvPr>
          <p:cNvPicPr>
            <a:picLocks noChangeAspect="1"/>
          </p:cNvPicPr>
          <p:nvPr/>
        </p:nvPicPr>
        <p:blipFill rotWithShape="1">
          <a:blip r:embed="rId4">
            <a:extLst>
              <a:ext uri="{28A0092B-C50C-407E-A947-70E740481C1C}">
                <a14:useLocalDpi xmlns:a14="http://schemas.microsoft.com/office/drawing/2010/main" val="0"/>
              </a:ext>
            </a:extLst>
          </a:blip>
          <a:srcRect t="7800" r="4637" b="2239"/>
          <a:stretch/>
        </p:blipFill>
        <p:spPr>
          <a:xfrm>
            <a:off x="4930458" y="2108637"/>
            <a:ext cx="1296922" cy="480849"/>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B8C7D9CF-F2FD-071C-C6D0-C2E6E2656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877" y="1899195"/>
            <a:ext cx="2184095" cy="690291"/>
          </a:xfrm>
          <a:prstGeom prst="rect">
            <a:avLst/>
          </a:prstGeom>
        </p:spPr>
      </p:pic>
      <p:sp>
        <p:nvSpPr>
          <p:cNvPr id="14" name="TextBox 13">
            <a:extLst>
              <a:ext uri="{FF2B5EF4-FFF2-40B4-BE49-F238E27FC236}">
                <a16:creationId xmlns:a16="http://schemas.microsoft.com/office/drawing/2014/main" id="{50D4811B-4E89-FCC9-78EA-E5D6BE93A2D1}"/>
              </a:ext>
            </a:extLst>
          </p:cNvPr>
          <p:cNvSpPr txBox="1"/>
          <p:nvPr/>
        </p:nvSpPr>
        <p:spPr>
          <a:xfrm>
            <a:off x="480060" y="1597855"/>
            <a:ext cx="2637571" cy="400110"/>
          </a:xfrm>
          <a:prstGeom prst="rect">
            <a:avLst/>
          </a:prstGeom>
          <a:noFill/>
        </p:spPr>
        <p:txBody>
          <a:bodyPr wrap="square" rtlCol="0">
            <a:spAutoFit/>
          </a:bodyPr>
          <a:lstStyle/>
          <a:p>
            <a:pPr algn="ctr"/>
            <a:r>
              <a:rPr lang="en-US" sz="2000" b="1" dirty="0">
                <a:solidFill>
                  <a:srgbClr val="4C0B22"/>
                </a:solidFill>
                <a:latin typeface="+mj-lt"/>
              </a:rPr>
              <a:t>Philippians 3:9</a:t>
            </a:r>
          </a:p>
        </p:txBody>
      </p:sp>
    </p:spTree>
    <p:extLst>
      <p:ext uri="{BB962C8B-B14F-4D97-AF65-F5344CB8AC3E}">
        <p14:creationId xmlns:p14="http://schemas.microsoft.com/office/powerpoint/2010/main" val="127483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5.55556E-7 -3.33333E-6 L 0.20417 0.07528 " pathEditMode="relative" rAng="0" ptsTypes="AA">
                                      <p:cBhvr>
                                        <p:cTn id="16" dur="2000" fill="hold"/>
                                        <p:tgtEl>
                                          <p:spTgt spid="6"/>
                                        </p:tgtEl>
                                        <p:attrNameLst>
                                          <p:attrName>ppt_x</p:attrName>
                                          <p:attrName>ppt_y</p:attrName>
                                        </p:attrNameLst>
                                      </p:cBhvr>
                                      <p:rCtr x="10208" y="3750"/>
                                    </p:animMotion>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2.77778E-6 5.55112E-17 L -0.20538 0.06472 " pathEditMode="relative" rAng="0" ptsTypes="AA">
                                      <p:cBhvr>
                                        <p:cTn id="20" dur="2000" fill="hold"/>
                                        <p:tgtEl>
                                          <p:spTgt spid="8"/>
                                        </p:tgtEl>
                                        <p:attrNameLst>
                                          <p:attrName>ppt_x</p:attrName>
                                          <p:attrName>ppt_y</p:attrName>
                                        </p:attrNameLst>
                                      </p:cBhvr>
                                      <p:rCtr x="-10278" y="3222"/>
                                    </p:animMotion>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A7A1E-C20A-C73B-8A7B-B0A085934528}"/>
              </a:ext>
            </a:extLst>
          </p:cNvPr>
          <p:cNvSpPr>
            <a:spLocks noGrp="1"/>
          </p:cNvSpPr>
          <p:nvPr>
            <p:ph type="title"/>
          </p:nvPr>
        </p:nvSpPr>
        <p:spPr/>
        <p:txBody>
          <a:bodyPr/>
          <a:lstStyle/>
          <a:p>
            <a:r>
              <a:rPr lang="en-US" dirty="0"/>
              <a:t>Jesus Took My Rightful Punishment</a:t>
            </a:r>
          </a:p>
        </p:txBody>
      </p:sp>
      <p:sp>
        <p:nvSpPr>
          <p:cNvPr id="3" name="Content Placeholder 2">
            <a:extLst>
              <a:ext uri="{FF2B5EF4-FFF2-40B4-BE49-F238E27FC236}">
                <a16:creationId xmlns:a16="http://schemas.microsoft.com/office/drawing/2014/main" id="{6C603C93-A72B-C4DC-75CE-005F248F5092}"/>
              </a:ext>
            </a:extLst>
          </p:cNvPr>
          <p:cNvSpPr>
            <a:spLocks noGrp="1"/>
          </p:cNvSpPr>
          <p:nvPr>
            <p:ph idx="1"/>
          </p:nvPr>
        </p:nvSpPr>
        <p:spPr>
          <a:xfrm>
            <a:off x="628650" y="1304598"/>
            <a:ext cx="7886700" cy="3842872"/>
          </a:xfrm>
        </p:spPr>
        <p:txBody>
          <a:bodyPr>
            <a:normAutofit lnSpcReduction="10000"/>
          </a:bodyPr>
          <a:lstStyle/>
          <a:p>
            <a:r>
              <a:rPr lang="en-US" dirty="0"/>
              <a:t>Jesus took our place on the cross. He paid the penalty for all our sin. Jesus died so that we might have life! But Jesus did NOT stay dead! </a:t>
            </a:r>
          </a:p>
          <a:p>
            <a:r>
              <a:rPr lang="en-US" dirty="0"/>
              <a:t>He rose again the third day. (1 Corinthians 15:4)</a:t>
            </a:r>
          </a:p>
          <a:p>
            <a:r>
              <a:rPr lang="en-US" dirty="0"/>
              <a:t>O death, where is thy sting? O grave, where is thy victory? (1 Corinthians 15:55) </a:t>
            </a:r>
          </a:p>
          <a:p>
            <a:r>
              <a:rPr lang="en-US" dirty="0"/>
              <a:t>Jesus is the only one who can rescue us from sin and sin’s penalty, because He won the victory over sin by rising from the dead. </a:t>
            </a:r>
            <a:r>
              <a:rPr lang="en-US" b="1" dirty="0">
                <a:solidFill>
                  <a:schemeClr val="accent2">
                    <a:lumMod val="75000"/>
                  </a:schemeClr>
                </a:solidFill>
              </a:rPr>
              <a:t>He is the living Savior. </a:t>
            </a:r>
          </a:p>
        </p:txBody>
      </p:sp>
    </p:spTree>
    <p:extLst>
      <p:ext uri="{BB962C8B-B14F-4D97-AF65-F5344CB8AC3E}">
        <p14:creationId xmlns:p14="http://schemas.microsoft.com/office/powerpoint/2010/main" val="18012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EC32-12FA-47FF-B158-3C776F9202E4}"/>
              </a:ext>
            </a:extLst>
          </p:cNvPr>
          <p:cNvSpPr>
            <a:spLocks noGrp="1"/>
          </p:cNvSpPr>
          <p:nvPr>
            <p:ph type="title"/>
          </p:nvPr>
        </p:nvSpPr>
        <p:spPr>
          <a:xfrm>
            <a:off x="628650" y="370472"/>
            <a:ext cx="7886700" cy="1104636"/>
          </a:xfrm>
        </p:spPr>
        <p:txBody>
          <a:bodyPr/>
          <a:lstStyle/>
          <a:p>
            <a:r>
              <a:rPr lang="en-US" dirty="0"/>
              <a:t>Christ’s Resurrection Gave The Early Church Radical Confidence</a:t>
            </a:r>
          </a:p>
        </p:txBody>
      </p:sp>
      <p:sp>
        <p:nvSpPr>
          <p:cNvPr id="3" name="Content Placeholder 2">
            <a:extLst>
              <a:ext uri="{FF2B5EF4-FFF2-40B4-BE49-F238E27FC236}">
                <a16:creationId xmlns:a16="http://schemas.microsoft.com/office/drawing/2014/main" id="{EBB6CC87-71D6-0A06-DC70-A2AD8CE6091C}"/>
              </a:ext>
            </a:extLst>
          </p:cNvPr>
          <p:cNvSpPr>
            <a:spLocks noGrp="1"/>
          </p:cNvSpPr>
          <p:nvPr>
            <p:ph idx="1"/>
          </p:nvPr>
        </p:nvSpPr>
        <p:spPr>
          <a:xfrm>
            <a:off x="628650" y="1609510"/>
            <a:ext cx="7886700" cy="3537959"/>
          </a:xfrm>
        </p:spPr>
        <p:txBody>
          <a:bodyPr>
            <a:normAutofit fontScale="92500" lnSpcReduction="20000"/>
          </a:bodyPr>
          <a:lstStyle/>
          <a:p>
            <a:pPr>
              <a:lnSpc>
                <a:spcPct val="110000"/>
              </a:lnSpc>
            </a:pPr>
            <a:r>
              <a:rPr lang="en-US" dirty="0"/>
              <a:t>Because if Christ could beat death for Himself, surely He could also beat it for them! </a:t>
            </a:r>
          </a:p>
          <a:p>
            <a:pPr>
              <a:lnSpc>
                <a:spcPct val="110000"/>
              </a:lnSpc>
            </a:pPr>
            <a:r>
              <a:rPr lang="en-US" dirty="0"/>
              <a:t>Peter was crucified upside down and Mathias was beheaded. The only one of the disciples that did not die an early martyr's death was John! He lived to be a very old man. </a:t>
            </a:r>
          </a:p>
          <a:p>
            <a:pPr>
              <a:lnSpc>
                <a:spcPct val="110000"/>
              </a:lnSpc>
            </a:pPr>
            <a:r>
              <a:rPr lang="en-US" dirty="0"/>
              <a:t>The first recorded martyr in Scripture is Stephen. And I think it’s amazing how that Stephen’s life is so united with Christ’s. </a:t>
            </a:r>
          </a:p>
        </p:txBody>
      </p:sp>
    </p:spTree>
    <p:extLst>
      <p:ext uri="{BB962C8B-B14F-4D97-AF65-F5344CB8AC3E}">
        <p14:creationId xmlns:p14="http://schemas.microsoft.com/office/powerpoint/2010/main" val="34896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TotalTime>
  <Words>763</Words>
  <Application>Microsoft Office PowerPoint</Application>
  <PresentationFormat>On-screen Show (16:10)</PresentationFormat>
  <Paragraphs>37</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Candara</vt:lpstr>
      <vt:lpstr>Office Theme</vt:lpstr>
      <vt:lpstr>PowerPoint Presentation</vt:lpstr>
      <vt:lpstr>PowerPoint Presentation</vt:lpstr>
      <vt:lpstr>PowerPoint Presentation</vt:lpstr>
      <vt:lpstr>John 11</vt:lpstr>
      <vt:lpstr>John 11</vt:lpstr>
      <vt:lpstr>What Happened Next?</vt:lpstr>
      <vt:lpstr>PowerPoint Presentation</vt:lpstr>
      <vt:lpstr>Jesus Took My Rightful Punishment</vt:lpstr>
      <vt:lpstr>Christ’s Resurrection Gave The Early Church Radical Confidence</vt:lpstr>
      <vt:lpstr>Stephen Was Like His Savior…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Roberts</dc:creator>
  <cp:lastModifiedBy>Sarah Roberts</cp:lastModifiedBy>
  <cp:revision>39</cp:revision>
  <dcterms:created xsi:type="dcterms:W3CDTF">2022-06-05T23:26:02Z</dcterms:created>
  <dcterms:modified xsi:type="dcterms:W3CDTF">2022-07-08T03:51:54Z</dcterms:modified>
</cp:coreProperties>
</file>