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4" r:id="rId2"/>
    <p:sldId id="256" r:id="rId3"/>
    <p:sldId id="277" r:id="rId4"/>
    <p:sldId id="276"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4C0B22"/>
    <a:srgbClr val="22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7" d="100"/>
          <a:sy n="97" d="100"/>
        </p:scale>
        <p:origin x="101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286000" y="4623237"/>
            <a:ext cx="6858000" cy="853965"/>
          </a:xfrm>
          <a:effectLst/>
        </p:spPr>
        <p:txBody>
          <a:bodyPr>
            <a:normAutofit/>
          </a:bodyPr>
          <a:lstStyle>
            <a:lvl1pPr marL="0" indent="0" algn="ctr">
              <a:buNone/>
              <a:defRPr sz="3600" b="1" i="1">
                <a:ln w="6350" cap="rnd" cmpd="sng">
                  <a:noFill/>
                </a:ln>
                <a:solidFill>
                  <a:schemeClr val="accent5">
                    <a:lumMod val="75000"/>
                  </a:schemeClr>
                </a:solidFill>
                <a:effectLst>
                  <a:glow rad="1384300">
                    <a:schemeClr val="bg1">
                      <a:alpha val="60000"/>
                    </a:schemeClr>
                  </a:glo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 that you might believe.”</a:t>
            </a:r>
          </a:p>
        </p:txBody>
      </p:sp>
    </p:spTree>
    <p:extLst>
      <p:ext uri="{BB962C8B-B14F-4D97-AF65-F5344CB8AC3E}">
        <p14:creationId xmlns:p14="http://schemas.microsoft.com/office/powerpoint/2010/main" val="267214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03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0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83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0790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5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472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A3C7F9-93EB-4EBC-A8CF-019FDE64202B}" type="datetimeFigureOut">
              <a:rPr lang="en-US" smtClean="0"/>
              <a:t>7/7/2022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934117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542970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A3C7F9-93EB-4EBC-A8CF-019FDE64202B}" type="datetimeFigureOut">
              <a:rPr lang="en-US" smtClean="0"/>
              <a:t>7/7/2022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88065-41CA-422A-8B09-4CA246014EBC}" type="slidenum">
              <a:rPr lang="en-US" smtClean="0"/>
              <a:t>‹#›</a:t>
            </a:fld>
            <a:endParaRPr lang="en-US"/>
          </a:p>
        </p:txBody>
      </p:sp>
    </p:spTree>
    <p:extLst>
      <p:ext uri="{BB962C8B-B14F-4D97-AF65-F5344CB8AC3E}">
        <p14:creationId xmlns:p14="http://schemas.microsoft.com/office/powerpoint/2010/main" val="1884439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56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7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4C0B22"/>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b="0">
                <a:solidFill>
                  <a:srgbClr val="4C0B22"/>
                </a:solidFill>
              </a:defRPr>
            </a:lvl1pPr>
            <a:lvl2pPr>
              <a:defRPr sz="2400" b="0">
                <a:solidFill>
                  <a:srgbClr val="4C0B22"/>
                </a:solidFill>
              </a:defRPr>
            </a:lvl2pPr>
            <a:lvl3pPr>
              <a:defRPr sz="2400" b="0">
                <a:solidFill>
                  <a:srgbClr val="4C0B22"/>
                </a:solidFill>
              </a:defRPr>
            </a:lvl3pPr>
            <a:lvl4pPr>
              <a:defRPr sz="2400" b="0">
                <a:solidFill>
                  <a:srgbClr val="4C0B22"/>
                </a:solidFill>
              </a:defRPr>
            </a:lvl4pPr>
            <a:lvl5pPr>
              <a:defRPr sz="2400" b="0">
                <a:solidFill>
                  <a:srgbClr val="4C0B2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1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13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117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8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213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19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5">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b="0">
                <a:solidFill>
                  <a:schemeClr val="accent5">
                    <a:lumMod val="75000"/>
                  </a:schemeClr>
                </a:solidFill>
              </a:defRPr>
            </a:lvl1pPr>
            <a:lvl2pPr>
              <a:defRPr sz="2800" b="0">
                <a:solidFill>
                  <a:schemeClr val="accent5">
                    <a:lumMod val="75000"/>
                  </a:schemeClr>
                </a:solidFill>
              </a:defRPr>
            </a:lvl2pPr>
            <a:lvl3pPr>
              <a:defRPr sz="2800" b="0">
                <a:solidFill>
                  <a:schemeClr val="accent5">
                    <a:lumMod val="75000"/>
                  </a:schemeClr>
                </a:solidFill>
              </a:defRPr>
            </a:lvl3pPr>
            <a:lvl4pPr>
              <a:defRPr sz="2800" b="0">
                <a:solidFill>
                  <a:schemeClr val="accent5">
                    <a:lumMod val="75000"/>
                  </a:schemeClr>
                </a:solidFill>
              </a:defRPr>
            </a:lvl4pPr>
            <a:lvl5pPr>
              <a:defRPr sz="2800" b="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97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8A3C7F9-93EB-4EBC-A8CF-019FDE64202B}" type="datetimeFigureOut">
              <a:rPr lang="en-US" smtClean="0"/>
              <a:t>7/7/2022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B9888065-41CA-422A-8B09-4CA246014EBC}" type="slidenum">
              <a:rPr lang="en-US" smtClean="0"/>
              <a:t>‹#›</a:t>
            </a:fld>
            <a:endParaRPr lang="en-US"/>
          </a:p>
        </p:txBody>
      </p:sp>
    </p:spTree>
    <p:extLst>
      <p:ext uri="{BB962C8B-B14F-4D97-AF65-F5344CB8AC3E}">
        <p14:creationId xmlns:p14="http://schemas.microsoft.com/office/powerpoint/2010/main" val="3908194980"/>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63" r:id="rId16"/>
    <p:sldLayoutId id="2147483666" r:id="rId17"/>
    <p:sldLayoutId id="2147483680" r:id="rId18"/>
    <p:sldLayoutId id="2147483681" r:id="rId19"/>
  </p:sldLayoutIdLst>
  <p:txStyles>
    <p:titleStyle>
      <a:lvl1pPr algn="l" defTabSz="685800" rtl="0" eaLnBrk="1" latinLnBrk="0" hangingPunct="1">
        <a:lnSpc>
          <a:spcPct val="90000"/>
        </a:lnSpc>
        <a:spcBef>
          <a:spcPct val="0"/>
        </a:spcBef>
        <a:buNone/>
        <a:defRPr sz="3300" b="1" kern="1200">
          <a:solidFill>
            <a:schemeClr val="accent5">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7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7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reflectingthedesigner.com?subject=7%20Super%20Signs%20PowerPoint%20Files"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2A89F-2E82-EE26-6ACD-63D316C840D2}"/>
              </a:ext>
            </a:extLst>
          </p:cNvPr>
          <p:cNvSpPr txBox="1"/>
          <p:nvPr/>
        </p:nvSpPr>
        <p:spPr>
          <a:xfrm>
            <a:off x="2242644" y="1493343"/>
            <a:ext cx="4658711" cy="3139321"/>
          </a:xfrm>
          <a:prstGeom prst="rect">
            <a:avLst/>
          </a:prstGeom>
          <a:noFill/>
        </p:spPr>
        <p:txBody>
          <a:bodyPr wrap="square">
            <a:spAutoFit/>
          </a:bodyPr>
          <a:lstStyle/>
          <a:p>
            <a:pPr algn="ctr"/>
            <a:r>
              <a:rPr lang="en-US" dirty="0">
                <a:solidFill>
                  <a:schemeClr val="accent1">
                    <a:lumMod val="75000"/>
                  </a:schemeClr>
                </a:solidFill>
              </a:rPr>
              <a:t>The following PowerPoint is taken from a junior camp sermon series by Bob Roberts preached at the Wilds Christian Camp during the summer of 2022. </a:t>
            </a:r>
          </a:p>
          <a:p>
            <a:pPr algn="ctr"/>
            <a:endParaRPr lang="en-US" dirty="0">
              <a:solidFill>
                <a:schemeClr val="accent1">
                  <a:lumMod val="75000"/>
                </a:schemeClr>
              </a:solidFill>
            </a:endParaRPr>
          </a:p>
          <a:p>
            <a:pPr algn="ctr"/>
            <a:r>
              <a:rPr lang="en-US" dirty="0">
                <a:solidFill>
                  <a:schemeClr val="accent1">
                    <a:lumMod val="75000"/>
                  </a:schemeClr>
                </a:solidFill>
              </a:rPr>
              <a:t>Find full Bible study posts from this series and more resources at reflectingthedesigner.com.</a:t>
            </a:r>
          </a:p>
          <a:p>
            <a:pPr algn="ctr"/>
            <a:endParaRPr lang="en-US" dirty="0">
              <a:solidFill>
                <a:schemeClr val="accent1">
                  <a:lumMod val="75000"/>
                </a:schemeClr>
              </a:solidFill>
            </a:endParaRPr>
          </a:p>
          <a:p>
            <a:pPr algn="ctr"/>
            <a:r>
              <a:rPr lang="en-US" dirty="0">
                <a:solidFill>
                  <a:schemeClr val="accent1">
                    <a:lumMod val="75000"/>
                  </a:schemeClr>
                </a:solidFill>
              </a:rPr>
              <a:t>Email questions to </a:t>
            </a:r>
            <a:r>
              <a:rPr lang="en-US" dirty="0">
                <a:solidFill>
                  <a:schemeClr val="accent1">
                    <a:lumMod val="75000"/>
                  </a:schemeClr>
                </a:solidFill>
                <a:hlinkClick r:id="rId2"/>
              </a:rPr>
              <a:t>info@reflectingthedesigner.com</a:t>
            </a:r>
            <a:endParaRPr lang="en-US" dirty="0">
              <a:solidFill>
                <a:schemeClr val="accent1">
                  <a:lumMod val="75000"/>
                </a:schemeClr>
              </a:solidFill>
            </a:endParaRPr>
          </a:p>
          <a:p>
            <a:endParaRPr lang="en-US" dirty="0"/>
          </a:p>
        </p:txBody>
      </p:sp>
    </p:spTree>
    <p:extLst>
      <p:ext uri="{BB962C8B-B14F-4D97-AF65-F5344CB8AC3E}">
        <p14:creationId xmlns:p14="http://schemas.microsoft.com/office/powerpoint/2010/main" val="413675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628650" y="476907"/>
            <a:ext cx="3781753" cy="874986"/>
          </a:xfrm>
        </p:spPr>
        <p:txBody>
          <a:bodyPr>
            <a:normAutofit/>
          </a:bodyPr>
          <a:lstStyle/>
          <a:p>
            <a:r>
              <a:rPr lang="en-US" dirty="0"/>
              <a:t>Pool of Siloam</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628650" y="1403132"/>
            <a:ext cx="3843440" cy="3744338"/>
          </a:xfrm>
        </p:spPr>
        <p:txBody>
          <a:bodyPr>
            <a:normAutofit fontScale="92500" lnSpcReduction="10000"/>
          </a:bodyPr>
          <a:lstStyle/>
          <a:p>
            <a:pPr marL="0" indent="0">
              <a:lnSpc>
                <a:spcPct val="110000"/>
              </a:lnSpc>
              <a:buNone/>
            </a:pPr>
            <a:r>
              <a:rPr lang="en-US" sz="1800" dirty="0"/>
              <a:t>As for the other events of Hezekiah’s reign, all his achievements and how he made the pool and the tunnel by which he brought water into the city, are they not written in the book of the annals of the kings of Judah?</a:t>
            </a:r>
            <a:br>
              <a:rPr lang="en-US" sz="1800" dirty="0"/>
            </a:br>
            <a:r>
              <a:rPr lang="en-US" sz="1800" dirty="0"/>
              <a:t>(2 Kings 20:20) </a:t>
            </a:r>
            <a:r>
              <a:rPr lang="en-US" sz="1700" i="1" dirty="0"/>
              <a:t>See also 2 Chronicles 32:1-4</a:t>
            </a:r>
            <a:endParaRPr lang="en-US" sz="1800" dirty="0"/>
          </a:p>
          <a:p>
            <a:pPr marL="0" indent="0">
              <a:lnSpc>
                <a:spcPct val="110000"/>
              </a:lnSpc>
              <a:buNone/>
            </a:pPr>
            <a:r>
              <a:rPr lang="en-US" sz="1800" dirty="0"/>
              <a:t>The Pool of Siloam was created during the reign of King Hezekiah about 750 years before Christ! </a:t>
            </a:r>
          </a:p>
          <a:p>
            <a:pPr marL="0" indent="0">
              <a:lnSpc>
                <a:spcPct val="110000"/>
              </a:lnSpc>
              <a:buNone/>
            </a:pPr>
            <a:r>
              <a:rPr lang="en-US" sz="1800" dirty="0"/>
              <a:t>There was an elaborate underground tunnel system that directed the Spring of Gihon into the Pool of Siloam. </a:t>
            </a:r>
          </a:p>
        </p:txBody>
      </p:sp>
      <p:pic>
        <p:nvPicPr>
          <p:cNvPr id="5" name="Picture 4" descr="A picture containing outdoor, colonnade, column&#10;&#10;Description automatically generated">
            <a:extLst>
              <a:ext uri="{FF2B5EF4-FFF2-40B4-BE49-F238E27FC236}">
                <a16:creationId xmlns:a16="http://schemas.microsoft.com/office/drawing/2014/main" id="{E2A57287-051A-DA31-05C1-F95D176ADF70}"/>
              </a:ext>
            </a:extLst>
          </p:cNvPr>
          <p:cNvPicPr>
            <a:picLocks noChangeAspect="1"/>
          </p:cNvPicPr>
          <p:nvPr/>
        </p:nvPicPr>
        <p:blipFill rotWithShape="1">
          <a:blip r:embed="rId2">
            <a:extLst>
              <a:ext uri="{28A0092B-C50C-407E-A947-70E740481C1C}">
                <a14:useLocalDpi xmlns:a14="http://schemas.microsoft.com/office/drawing/2010/main" val="0"/>
              </a:ext>
            </a:extLst>
          </a:blip>
          <a:srcRect l="13787" r="27133" b="1"/>
          <a:stretch/>
        </p:blipFill>
        <p:spPr>
          <a:xfrm>
            <a:off x="4671911" y="10"/>
            <a:ext cx="4472089" cy="5714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7254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46552-8551-9A38-0AFE-B308FD5A36A7}"/>
              </a:ext>
            </a:extLst>
          </p:cNvPr>
          <p:cNvPicPr>
            <a:picLocks noChangeAspect="1"/>
          </p:cNvPicPr>
          <p:nvPr/>
        </p:nvPicPr>
        <p:blipFill>
          <a:blip r:embed="rId2"/>
          <a:stretch>
            <a:fillRect/>
          </a:stretch>
        </p:blipFill>
        <p:spPr>
          <a:xfrm>
            <a:off x="482600" y="1262634"/>
            <a:ext cx="8178799" cy="3189730"/>
          </a:xfrm>
          <a:prstGeom prst="rect">
            <a:avLst/>
          </a:prstGeom>
        </p:spPr>
      </p:pic>
    </p:spTree>
    <p:extLst>
      <p:ext uri="{BB962C8B-B14F-4D97-AF65-F5344CB8AC3E}">
        <p14:creationId xmlns:p14="http://schemas.microsoft.com/office/powerpoint/2010/main" val="335429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0C990D-556F-56FE-2FBB-D2C2B9F1ACF7}"/>
              </a:ext>
            </a:extLst>
          </p:cNvPr>
          <p:cNvPicPr>
            <a:picLocks noChangeAspect="1"/>
          </p:cNvPicPr>
          <p:nvPr/>
        </p:nvPicPr>
        <p:blipFill rotWithShape="1">
          <a:blip r:embed="rId2"/>
          <a:srcRect t="1683"/>
          <a:stretch/>
        </p:blipFill>
        <p:spPr>
          <a:xfrm>
            <a:off x="20" y="10"/>
            <a:ext cx="9143979" cy="5056899"/>
          </a:xfrm>
          <a:prstGeom prst="rect">
            <a:avLst/>
          </a:prstGeom>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4191000"/>
            <a:ext cx="9171095" cy="1524000"/>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588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p:txBody>
          <a:bodyPr>
            <a:normAutofit/>
          </a:bodyPr>
          <a:lstStyle/>
          <a:p>
            <a:r>
              <a:rPr lang="en-US" sz="4000" dirty="0"/>
              <a:t>The Siloam Inscription</a:t>
            </a:r>
            <a:br>
              <a:rPr lang="en-US" sz="2800" dirty="0"/>
            </a:br>
            <a:r>
              <a:rPr lang="en-US" sz="2800" dirty="0"/>
              <a:t>Discovered In 1880 By A 16 Year Old!</a:t>
            </a:r>
          </a:p>
        </p:txBody>
      </p:sp>
      <p:pic>
        <p:nvPicPr>
          <p:cNvPr id="6" name="Picture 5">
            <a:extLst>
              <a:ext uri="{FF2B5EF4-FFF2-40B4-BE49-F238E27FC236}">
                <a16:creationId xmlns:a16="http://schemas.microsoft.com/office/drawing/2014/main" id="{B4238A78-36B1-8EBA-B7CD-FC43242C5EF8}"/>
              </a:ext>
            </a:extLst>
          </p:cNvPr>
          <p:cNvPicPr>
            <a:picLocks noChangeAspect="1"/>
          </p:cNvPicPr>
          <p:nvPr/>
        </p:nvPicPr>
        <p:blipFill>
          <a:blip r:embed="rId2"/>
          <a:stretch>
            <a:fillRect/>
          </a:stretch>
        </p:blipFill>
        <p:spPr>
          <a:xfrm>
            <a:off x="1269780" y="1736725"/>
            <a:ext cx="6604439" cy="3084595"/>
          </a:xfrm>
          <a:prstGeom prst="rect">
            <a:avLst/>
          </a:prstGeom>
        </p:spPr>
      </p:pic>
    </p:spTree>
    <p:extLst>
      <p:ext uri="{BB962C8B-B14F-4D97-AF65-F5344CB8AC3E}">
        <p14:creationId xmlns:p14="http://schemas.microsoft.com/office/powerpoint/2010/main" val="1614131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C623CE-6449-EC07-2FEA-EB967358C1E8}"/>
              </a:ext>
            </a:extLst>
          </p:cNvPr>
          <p:cNvPicPr>
            <a:picLocks noChangeAspect="1"/>
          </p:cNvPicPr>
          <p:nvPr/>
        </p:nvPicPr>
        <p:blipFill rotWithShape="1">
          <a:blip r:embed="rId2"/>
          <a:srcRect t="28481" b="15876"/>
          <a:stretch/>
        </p:blipFill>
        <p:spPr>
          <a:xfrm>
            <a:off x="3200400" y="10"/>
            <a:ext cx="5943600" cy="2819390"/>
          </a:xfrm>
          <a:prstGeom prst="rect">
            <a:avLst/>
          </a:prstGeom>
        </p:spPr>
      </p:pic>
      <p:pic>
        <p:nvPicPr>
          <p:cNvPr id="3" name="Picture 2">
            <a:extLst>
              <a:ext uri="{FF2B5EF4-FFF2-40B4-BE49-F238E27FC236}">
                <a16:creationId xmlns:a16="http://schemas.microsoft.com/office/drawing/2014/main" id="{3110FD7F-01D3-3842-E863-7C04360E379E}"/>
              </a:ext>
            </a:extLst>
          </p:cNvPr>
          <p:cNvPicPr>
            <a:picLocks noChangeAspect="1"/>
          </p:cNvPicPr>
          <p:nvPr/>
        </p:nvPicPr>
        <p:blipFill rotWithShape="1">
          <a:blip r:embed="rId3"/>
          <a:srcRect r="-1" b="3859"/>
          <a:stretch/>
        </p:blipFill>
        <p:spPr>
          <a:xfrm>
            <a:off x="3488187" y="2895600"/>
            <a:ext cx="5666874" cy="2819400"/>
          </a:xfrm>
          <a:prstGeom prst="rect">
            <a:avLst/>
          </a:prstGeom>
        </p:spPr>
      </p:pic>
      <p:sp useBgFill="1">
        <p:nvSpPr>
          <p:cNvPr id="15" name="Freeform: Shape 1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5715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482601" y="508000"/>
            <a:ext cx="2994525" cy="3230997"/>
          </a:xfrm>
        </p:spPr>
        <p:txBody>
          <a:bodyPr vert="horz" lIns="91440" tIns="45720" rIns="91440" bIns="45720" rtlCol="0" anchor="b">
            <a:normAutofit/>
          </a:bodyPr>
          <a:lstStyle/>
          <a:p>
            <a:pPr algn="l" defTabSz="914400"/>
            <a:r>
              <a:rPr lang="en-US" sz="4400" kern="1200" dirty="0">
                <a:solidFill>
                  <a:srgbClr val="2E75B6"/>
                </a:solidFill>
                <a:latin typeface="+mj-lt"/>
                <a:ea typeface="+mj-ea"/>
                <a:cs typeface="+mj-cs"/>
              </a:rPr>
              <a:t>The Pool of Siloam</a:t>
            </a:r>
            <a:br>
              <a:rPr lang="en-US" sz="3500" kern="1200" dirty="0">
                <a:solidFill>
                  <a:srgbClr val="2E75B6"/>
                </a:solidFill>
                <a:latin typeface="+mj-lt"/>
                <a:ea typeface="+mj-ea"/>
                <a:cs typeface="+mj-cs"/>
              </a:rPr>
            </a:br>
            <a:r>
              <a:rPr lang="en-US" sz="3500" kern="1200" dirty="0">
                <a:solidFill>
                  <a:srgbClr val="2E75B6"/>
                </a:solidFill>
                <a:latin typeface="+mj-lt"/>
                <a:ea typeface="+mj-ea"/>
                <a:cs typeface="+mj-cs"/>
              </a:rPr>
              <a:t>Found in 2004!</a:t>
            </a:r>
          </a:p>
        </p:txBody>
      </p:sp>
    </p:spTree>
    <p:extLst>
      <p:ext uri="{BB962C8B-B14F-4D97-AF65-F5344CB8AC3E}">
        <p14:creationId xmlns:p14="http://schemas.microsoft.com/office/powerpoint/2010/main" val="18493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p:txBody>
          <a:bodyPr/>
          <a:lstStyle/>
          <a:p>
            <a:r>
              <a:rPr lang="en-US" dirty="0"/>
              <a:t>John 9</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628650" y="1304598"/>
            <a:ext cx="7886700" cy="3842872"/>
          </a:xfrm>
        </p:spPr>
        <p:txBody>
          <a:bodyPr>
            <a:normAutofit fontScale="92500" lnSpcReduction="20000"/>
          </a:bodyPr>
          <a:lstStyle/>
          <a:p>
            <a:pPr marL="0" indent="0">
              <a:lnSpc>
                <a:spcPct val="110000"/>
              </a:lnSpc>
              <a:buNone/>
            </a:pPr>
            <a:r>
              <a:rPr lang="en-US" dirty="0"/>
              <a:t>35) Jesus heard that they had cast him out; and when he had found him, he said unto him, Dost thou believe on the Son of God?</a:t>
            </a:r>
          </a:p>
          <a:p>
            <a:pPr marL="0" indent="0">
              <a:lnSpc>
                <a:spcPct val="110000"/>
              </a:lnSpc>
              <a:buNone/>
            </a:pPr>
            <a:r>
              <a:rPr lang="en-US" dirty="0"/>
              <a:t>36) He answered and said, Who is he, Lord, that I might believe on him?</a:t>
            </a:r>
          </a:p>
          <a:p>
            <a:pPr marL="0" indent="0">
              <a:lnSpc>
                <a:spcPct val="110000"/>
              </a:lnSpc>
              <a:buNone/>
            </a:pPr>
            <a:r>
              <a:rPr lang="en-US" dirty="0"/>
              <a:t>37) And Jesus said unto him, Thou hast both seen him, and it is he that </a:t>
            </a:r>
            <a:r>
              <a:rPr lang="en-US" dirty="0" err="1"/>
              <a:t>talketh</a:t>
            </a:r>
            <a:r>
              <a:rPr lang="en-US" dirty="0"/>
              <a:t> with thee.</a:t>
            </a:r>
          </a:p>
          <a:p>
            <a:pPr marL="0" indent="0">
              <a:lnSpc>
                <a:spcPct val="110000"/>
              </a:lnSpc>
              <a:buNone/>
            </a:pPr>
            <a:r>
              <a:rPr lang="en-US" dirty="0"/>
              <a:t>38) And he said, Lord, I believe. And he worshipped him.</a:t>
            </a:r>
          </a:p>
        </p:txBody>
      </p:sp>
    </p:spTree>
    <p:extLst>
      <p:ext uri="{BB962C8B-B14F-4D97-AF65-F5344CB8AC3E}">
        <p14:creationId xmlns:p14="http://schemas.microsoft.com/office/powerpoint/2010/main" val="13257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628650" y="308212"/>
            <a:ext cx="7886700" cy="1104636"/>
          </a:xfrm>
        </p:spPr>
        <p:txBody>
          <a:bodyPr/>
          <a:lstStyle/>
          <a:p>
            <a:r>
              <a:rPr lang="en-US" dirty="0"/>
              <a:t>Application</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628650" y="2002221"/>
            <a:ext cx="7886700" cy="3145248"/>
          </a:xfrm>
        </p:spPr>
        <p:txBody>
          <a:bodyPr>
            <a:normAutofit/>
          </a:bodyPr>
          <a:lstStyle/>
          <a:p>
            <a:pPr marL="0" indent="0" algn="ctr">
              <a:buNone/>
            </a:pPr>
            <a:r>
              <a:rPr lang="en-US" sz="4400" dirty="0"/>
              <a:t>Jesus is </a:t>
            </a:r>
            <a:r>
              <a:rPr lang="en-US" sz="4400" b="1" dirty="0"/>
              <a:t>AWESOME</a:t>
            </a:r>
            <a:r>
              <a:rPr lang="en-US" sz="4400" dirty="0"/>
              <a:t>!</a:t>
            </a:r>
          </a:p>
        </p:txBody>
      </p:sp>
    </p:spTree>
    <p:extLst>
      <p:ext uri="{BB962C8B-B14F-4D97-AF65-F5344CB8AC3E}">
        <p14:creationId xmlns:p14="http://schemas.microsoft.com/office/powerpoint/2010/main" val="19688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wearing&#10;&#10;Description automatically generated">
            <a:extLst>
              <a:ext uri="{FF2B5EF4-FFF2-40B4-BE49-F238E27FC236}">
                <a16:creationId xmlns:a16="http://schemas.microsoft.com/office/drawing/2014/main" id="{5539DDBD-E141-7E87-0393-51C7DC565314}"/>
              </a:ext>
            </a:extLst>
          </p:cNvPr>
          <p:cNvPicPr>
            <a:picLocks noChangeAspect="1"/>
          </p:cNvPicPr>
          <p:nvPr/>
        </p:nvPicPr>
        <p:blipFill rotWithShape="1">
          <a:blip r:embed="rId2">
            <a:extLst>
              <a:ext uri="{28A0092B-C50C-407E-A947-70E740481C1C}">
                <a14:useLocalDpi xmlns:a14="http://schemas.microsoft.com/office/drawing/2010/main" val="0"/>
              </a:ext>
            </a:extLst>
          </a:blip>
          <a:srcRect t="6279" b="9390"/>
          <a:stretch/>
        </p:blipFill>
        <p:spPr>
          <a:xfrm>
            <a:off x="3200400" y="10"/>
            <a:ext cx="5943600" cy="2819390"/>
          </a:xfrm>
          <a:prstGeom prst="rect">
            <a:avLst/>
          </a:prstGeom>
        </p:spPr>
      </p:pic>
      <p:pic>
        <p:nvPicPr>
          <p:cNvPr id="10" name="Picture 9" descr="A picture containing person, outdoor, person&#10;&#10;Description automatically generated">
            <a:extLst>
              <a:ext uri="{FF2B5EF4-FFF2-40B4-BE49-F238E27FC236}">
                <a16:creationId xmlns:a16="http://schemas.microsoft.com/office/drawing/2014/main" id="{B1A62C2F-5C39-4564-8D54-65196F3835C4}"/>
              </a:ext>
            </a:extLst>
          </p:cNvPr>
          <p:cNvPicPr>
            <a:picLocks noChangeAspect="1"/>
          </p:cNvPicPr>
          <p:nvPr/>
        </p:nvPicPr>
        <p:blipFill rotWithShape="1">
          <a:blip r:embed="rId3">
            <a:extLst>
              <a:ext uri="{28A0092B-C50C-407E-A947-70E740481C1C}">
                <a14:useLocalDpi xmlns:a14="http://schemas.microsoft.com/office/drawing/2010/main" val="0"/>
              </a:ext>
            </a:extLst>
          </a:blip>
          <a:srcRect r="-1" b="22564"/>
          <a:stretch/>
        </p:blipFill>
        <p:spPr>
          <a:xfrm>
            <a:off x="3488187" y="2895600"/>
            <a:ext cx="5666874" cy="2819400"/>
          </a:xfrm>
          <a:prstGeom prst="rect">
            <a:avLst/>
          </a:prstGeom>
        </p:spPr>
      </p:pic>
      <p:sp useBgFill="1">
        <p:nvSpPr>
          <p:cNvPr id="17" name="Freeform: Shape 1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5715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482601" y="508000"/>
            <a:ext cx="2994525" cy="3230997"/>
          </a:xfrm>
        </p:spPr>
        <p:txBody>
          <a:bodyPr vert="horz" lIns="91440" tIns="45720" rIns="91440" bIns="45720" rtlCol="0" anchor="b">
            <a:normAutofit/>
          </a:bodyPr>
          <a:lstStyle/>
          <a:p>
            <a:pPr algn="l" defTabSz="914400"/>
            <a:r>
              <a:rPr lang="en-US" sz="4800" kern="1200" dirty="0">
                <a:solidFill>
                  <a:srgbClr val="2E75B6"/>
                </a:solidFill>
                <a:latin typeface="+mj-lt"/>
                <a:ea typeface="+mj-ea"/>
                <a:cs typeface="+mj-cs"/>
              </a:rPr>
              <a:t>The </a:t>
            </a:r>
            <a:r>
              <a:rPr lang="en-US" sz="4800" kern="1200" dirty="0" err="1">
                <a:solidFill>
                  <a:srgbClr val="2E75B6"/>
                </a:solidFill>
                <a:latin typeface="+mj-lt"/>
                <a:ea typeface="+mj-ea"/>
                <a:cs typeface="+mj-cs"/>
              </a:rPr>
              <a:t>Mouk</a:t>
            </a:r>
            <a:r>
              <a:rPr lang="en-US" sz="4800" kern="1200" dirty="0">
                <a:solidFill>
                  <a:srgbClr val="2E75B6"/>
                </a:solidFill>
                <a:latin typeface="+mj-lt"/>
                <a:ea typeface="+mj-ea"/>
                <a:cs typeface="+mj-cs"/>
              </a:rPr>
              <a:t> People</a:t>
            </a:r>
          </a:p>
        </p:txBody>
      </p:sp>
    </p:spTree>
    <p:extLst>
      <p:ext uri="{BB962C8B-B14F-4D97-AF65-F5344CB8AC3E}">
        <p14:creationId xmlns:p14="http://schemas.microsoft.com/office/powerpoint/2010/main" val="17355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together&#10;&#10;Description automatically generated with medium confidence">
            <a:extLst>
              <a:ext uri="{FF2B5EF4-FFF2-40B4-BE49-F238E27FC236}">
                <a16:creationId xmlns:a16="http://schemas.microsoft.com/office/drawing/2014/main" id="{B5089144-AA4B-2F59-6851-062667018185}"/>
              </a:ext>
            </a:extLst>
          </p:cNvPr>
          <p:cNvPicPr>
            <a:picLocks noChangeAspect="1"/>
          </p:cNvPicPr>
          <p:nvPr/>
        </p:nvPicPr>
        <p:blipFill rotWithShape="1">
          <a:blip r:embed="rId2">
            <a:extLst>
              <a:ext uri="{28A0092B-C50C-407E-A947-70E740481C1C}">
                <a14:useLocalDpi xmlns:a14="http://schemas.microsoft.com/office/drawing/2010/main" val="0"/>
              </a:ext>
            </a:extLst>
          </a:blip>
          <a:srcRect l="21256" r="11013" b="2"/>
          <a:stretch/>
        </p:blipFill>
        <p:spPr>
          <a:xfrm>
            <a:off x="-3" y="-3"/>
            <a:ext cx="5650980" cy="5714986"/>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4757737" y="3302000"/>
            <a:ext cx="4129361" cy="1408674"/>
          </a:xfrm>
        </p:spPr>
        <p:txBody>
          <a:bodyPr vert="horz" lIns="91440" tIns="45720" rIns="91440" bIns="45720" rtlCol="0" anchor="b">
            <a:normAutofit/>
          </a:bodyPr>
          <a:lstStyle/>
          <a:p>
            <a:pPr algn="l" defTabSz="914400"/>
            <a:r>
              <a:rPr lang="en-US" sz="3500" kern="1200" dirty="0">
                <a:solidFill>
                  <a:srgbClr val="2E75B6"/>
                </a:solidFill>
                <a:latin typeface="+mj-lt"/>
                <a:ea typeface="+mj-ea"/>
                <a:cs typeface="+mj-cs"/>
              </a:rPr>
              <a:t>Mark Teaches</a:t>
            </a:r>
            <a:br>
              <a:rPr lang="en-US" sz="3500" kern="1200" dirty="0">
                <a:solidFill>
                  <a:srgbClr val="2E75B6"/>
                </a:solidFill>
                <a:latin typeface="+mj-lt"/>
                <a:ea typeface="+mj-ea"/>
                <a:cs typeface="+mj-cs"/>
              </a:rPr>
            </a:br>
            <a:r>
              <a:rPr lang="en-US" sz="3500" kern="1200" dirty="0">
                <a:solidFill>
                  <a:srgbClr val="2E75B6"/>
                </a:solidFill>
                <a:latin typeface="+mj-lt"/>
                <a:ea typeface="+mj-ea"/>
                <a:cs typeface="+mj-cs"/>
              </a:rPr>
              <a:t>the Village</a:t>
            </a:r>
          </a:p>
        </p:txBody>
      </p:sp>
      <p:pic>
        <p:nvPicPr>
          <p:cNvPr id="8" name="Picture 7" descr="A picture containing ground, sport&#10;&#10;Description automatically generated">
            <a:extLst>
              <a:ext uri="{FF2B5EF4-FFF2-40B4-BE49-F238E27FC236}">
                <a16:creationId xmlns:a16="http://schemas.microsoft.com/office/drawing/2014/main" id="{620CF189-076C-522E-2A4E-F73AB9285C78}"/>
              </a:ext>
            </a:extLst>
          </p:cNvPr>
          <p:cNvPicPr>
            <a:picLocks noChangeAspect="1"/>
          </p:cNvPicPr>
          <p:nvPr/>
        </p:nvPicPr>
        <p:blipFill rotWithShape="1">
          <a:blip r:embed="rId3">
            <a:extLst>
              <a:ext uri="{28A0092B-C50C-407E-A947-70E740481C1C}">
                <a14:useLocalDpi xmlns:a14="http://schemas.microsoft.com/office/drawing/2010/main" val="0"/>
              </a:ext>
            </a:extLst>
          </a:blip>
          <a:srcRect l="18085" r="22656" b="-1"/>
          <a:stretch/>
        </p:blipFill>
        <p:spPr>
          <a:xfrm>
            <a:off x="5740155" y="5"/>
            <a:ext cx="3403848" cy="3231039"/>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43735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2">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221573"/>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B4398627-AA22-845E-62AA-55A57684946D}"/>
              </a:ext>
            </a:extLst>
          </p:cNvPr>
          <p:cNvPicPr>
            <a:picLocks noChangeAspect="1"/>
          </p:cNvPicPr>
          <p:nvPr/>
        </p:nvPicPr>
        <p:blipFill rotWithShape="1">
          <a:blip r:embed="rId2"/>
          <a:srcRect l="6791" r="-2" b="-2"/>
          <a:stretch/>
        </p:blipFill>
        <p:spPr>
          <a:xfrm>
            <a:off x="20" y="10"/>
            <a:ext cx="9143980" cy="5003200"/>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286591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F5D31A4-9A6B-E605-2626-9DD2CC8EF47F}"/>
              </a:ext>
            </a:extLst>
          </p:cNvPr>
          <p:cNvSpPr/>
          <p:nvPr/>
        </p:nvSpPr>
        <p:spPr>
          <a:xfrm>
            <a:off x="3910583" y="3802121"/>
            <a:ext cx="3608833" cy="1722382"/>
          </a:xfrm>
          <a:prstGeom prst="ellipse">
            <a:avLst/>
          </a:prstGeom>
          <a:solidFill>
            <a:schemeClr val="bg1">
              <a:alpha val="10000"/>
            </a:schemeClr>
          </a:solidFill>
          <a:ln>
            <a:noFill/>
          </a:ln>
          <a:effectLst>
            <a:glow rad="19050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08AF23D1-AFDB-199D-2D23-1861595BADD2}"/>
              </a:ext>
            </a:extLst>
          </p:cNvPr>
          <p:cNvSpPr txBox="1">
            <a:spLocks/>
          </p:cNvSpPr>
          <p:nvPr/>
        </p:nvSpPr>
        <p:spPr>
          <a:xfrm>
            <a:off x="2286000" y="3996563"/>
            <a:ext cx="6858000" cy="1527940"/>
          </a:xfrm>
          <a:prstGeom prst="rect">
            <a:avLst/>
          </a:prstGeom>
          <a:effectLst/>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3600" b="1" i="1" kern="1200">
                <a:ln w="6350" cap="rnd" cmpd="sng">
                  <a:noFill/>
                </a:ln>
                <a:solidFill>
                  <a:schemeClr val="accent5">
                    <a:lumMod val="75000"/>
                  </a:schemeClr>
                </a:solidFill>
                <a:effectLst>
                  <a:glow rad="1384300">
                    <a:schemeClr val="bg1">
                      <a:alpha val="60000"/>
                    </a:schemeClr>
                  </a:glow>
                </a:effectLst>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accent5">
                    <a:lumMod val="75000"/>
                  </a:schemeClr>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accent5">
                    <a:lumMod val="75000"/>
                  </a:schemeClr>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accent5">
                    <a:lumMod val="75000"/>
                  </a:schemeClr>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800" i="0" dirty="0">
                <a:ln w="25400" cap="rnd" cmpd="sng">
                  <a:noFill/>
                </a:ln>
                <a:solidFill>
                  <a:srgbClr val="2E75B6"/>
                </a:solidFill>
                <a:effectLst/>
              </a:rPr>
              <a:t>Miracle #6</a:t>
            </a:r>
          </a:p>
          <a:p>
            <a:r>
              <a:rPr lang="en-US" i="0" dirty="0">
                <a:ln w="25400" cap="rnd" cmpd="sng">
                  <a:noFill/>
                </a:ln>
                <a:solidFill>
                  <a:srgbClr val="2E75B6"/>
                </a:solidFill>
                <a:effectLst/>
              </a:rPr>
              <a:t>Jesus Made the Blind Man See</a:t>
            </a:r>
          </a:p>
          <a:p>
            <a:r>
              <a:rPr lang="en-US" sz="3500" i="0" dirty="0">
                <a:ln w="25400" cap="rnd" cmpd="sng">
                  <a:noFill/>
                </a:ln>
                <a:solidFill>
                  <a:srgbClr val="2E75B6"/>
                </a:solidFill>
                <a:effectLst/>
              </a:rPr>
              <a:t>John 9:1-41</a:t>
            </a:r>
          </a:p>
        </p:txBody>
      </p:sp>
      <p:pic>
        <p:nvPicPr>
          <p:cNvPr id="5" name="Picture 4" descr="A blue sign with white text&#10;&#10;Description automatically generated with low confidence">
            <a:extLst>
              <a:ext uri="{FF2B5EF4-FFF2-40B4-BE49-F238E27FC236}">
                <a16:creationId xmlns:a16="http://schemas.microsoft.com/office/drawing/2014/main" id="{5F4EBD8D-9E0B-B42A-5C9B-0C6450639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90" y="679906"/>
            <a:ext cx="5237543" cy="2800332"/>
          </a:xfrm>
          <a:prstGeom prst="rect">
            <a:avLst/>
          </a:prstGeom>
        </p:spPr>
      </p:pic>
    </p:spTree>
    <p:extLst>
      <p:ext uri="{BB962C8B-B14F-4D97-AF65-F5344CB8AC3E}">
        <p14:creationId xmlns:p14="http://schemas.microsoft.com/office/powerpoint/2010/main" val="27304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rowd of people with their hands up in the air&#10;&#10;Description automatically generated with medium confidence">
            <a:extLst>
              <a:ext uri="{FF2B5EF4-FFF2-40B4-BE49-F238E27FC236}">
                <a16:creationId xmlns:a16="http://schemas.microsoft.com/office/drawing/2014/main" id="{0A2B9F80-0BB4-6926-E21C-79D95620CB8A}"/>
              </a:ext>
            </a:extLst>
          </p:cNvPr>
          <p:cNvPicPr>
            <a:picLocks noChangeAspect="1"/>
          </p:cNvPicPr>
          <p:nvPr/>
        </p:nvPicPr>
        <p:blipFill rotWithShape="1">
          <a:blip r:embed="rId2">
            <a:extLst>
              <a:ext uri="{28A0092B-C50C-407E-A947-70E740481C1C}">
                <a14:useLocalDpi xmlns:a14="http://schemas.microsoft.com/office/drawing/2010/main" val="0"/>
              </a:ext>
            </a:extLst>
          </a:blip>
          <a:srcRect t="3768" r="-2" b="-2"/>
          <a:stretch/>
        </p:blipFill>
        <p:spPr>
          <a:xfrm>
            <a:off x="20" y="10"/>
            <a:ext cx="8896993" cy="5714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TextBox 4">
            <a:extLst>
              <a:ext uri="{FF2B5EF4-FFF2-40B4-BE49-F238E27FC236}">
                <a16:creationId xmlns:a16="http://schemas.microsoft.com/office/drawing/2014/main" id="{57FE67AC-C307-B4B6-8AEE-F126E38B15ED}"/>
              </a:ext>
            </a:extLst>
          </p:cNvPr>
          <p:cNvSpPr txBox="1"/>
          <p:nvPr/>
        </p:nvSpPr>
        <p:spPr>
          <a:xfrm>
            <a:off x="4374932" y="740980"/>
            <a:ext cx="3133396" cy="1015663"/>
          </a:xfrm>
          <a:prstGeom prst="rect">
            <a:avLst/>
          </a:prstGeom>
          <a:noFill/>
        </p:spPr>
        <p:txBody>
          <a:bodyPr wrap="square" rtlCol="0">
            <a:spAutoFit/>
          </a:bodyPr>
          <a:lstStyle/>
          <a:p>
            <a:pPr algn="ctr"/>
            <a:r>
              <a:rPr lang="en-US" sz="6000" b="1" dirty="0" err="1">
                <a:solidFill>
                  <a:schemeClr val="bg1"/>
                </a:solidFill>
                <a:effectLst>
                  <a:outerShdw blurRad="50800" dist="38100" dir="2700000" algn="tl" rotWithShape="0">
                    <a:prstClr val="black">
                      <a:alpha val="40000"/>
                    </a:prstClr>
                  </a:outerShdw>
                </a:effectLst>
                <a:latin typeface="+mj-lt"/>
              </a:rPr>
              <a:t>Ee-Taow</a:t>
            </a:r>
            <a:r>
              <a:rPr lang="en-US" sz="6000" b="1" dirty="0">
                <a:solidFill>
                  <a:schemeClr val="bg1"/>
                </a:solidFill>
                <a:effectLst>
                  <a:outerShdw blurRad="50800" dist="38100" dir="2700000" algn="tl" rotWithShape="0">
                    <a:prstClr val="black">
                      <a:alpha val="40000"/>
                    </a:prstClr>
                  </a:outerShdw>
                </a:effectLst>
                <a:latin typeface="+mj-lt"/>
              </a:rPr>
              <a:t>!</a:t>
            </a:r>
          </a:p>
        </p:txBody>
      </p:sp>
    </p:spTree>
    <p:extLst>
      <p:ext uri="{BB962C8B-B14F-4D97-AF65-F5344CB8AC3E}">
        <p14:creationId xmlns:p14="http://schemas.microsoft.com/office/powerpoint/2010/main" val="35573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0B70A-7F5C-8A50-7206-883679A1E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504" y="2244449"/>
            <a:ext cx="3069548" cy="3069548"/>
          </a:xfrm>
          <a:prstGeom prst="rect">
            <a:avLst/>
          </a:prstGeom>
        </p:spPr>
      </p:pic>
      <p:pic>
        <p:nvPicPr>
          <p:cNvPr id="4" name="Picture 3" descr="A picture containing handwear&#10;&#10;Description automatically generated">
            <a:extLst>
              <a:ext uri="{FF2B5EF4-FFF2-40B4-BE49-F238E27FC236}">
                <a16:creationId xmlns:a16="http://schemas.microsoft.com/office/drawing/2014/main" id="{913B547E-0A33-6C86-5845-3A083CF2B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807" y="2645452"/>
            <a:ext cx="3069548" cy="3069548"/>
          </a:xfrm>
          <a:prstGeom prst="rect">
            <a:avLst/>
          </a:prstGeom>
        </p:spPr>
      </p:pic>
      <p:pic>
        <p:nvPicPr>
          <p:cNvPr id="5" name="Picture 4" descr="A picture containing chat or text message&#10;&#10;Description automatically generated">
            <a:extLst>
              <a:ext uri="{FF2B5EF4-FFF2-40B4-BE49-F238E27FC236}">
                <a16:creationId xmlns:a16="http://schemas.microsoft.com/office/drawing/2014/main" id="{F1025221-098E-C75C-A813-613FEA3E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48" y="265090"/>
            <a:ext cx="8929589" cy="2192252"/>
          </a:xfrm>
          <a:prstGeom prst="rect">
            <a:avLst/>
          </a:prstGeom>
        </p:spPr>
      </p:pic>
    </p:spTree>
    <p:extLst>
      <p:ext uri="{BB962C8B-B14F-4D97-AF65-F5344CB8AC3E}">
        <p14:creationId xmlns:p14="http://schemas.microsoft.com/office/powerpoint/2010/main" val="128572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p:txBody>
          <a:bodyPr/>
          <a:lstStyle/>
          <a:p>
            <a:r>
              <a:rPr lang="en-US" dirty="0"/>
              <a:t>John 9</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p:txBody>
          <a:bodyPr/>
          <a:lstStyle/>
          <a:p>
            <a:pPr marL="0" indent="0">
              <a:buNone/>
            </a:pPr>
            <a:r>
              <a:rPr lang="en-US" dirty="0"/>
              <a:t>1) And as Jesus passed by, he saw a man which was blind from his birth.</a:t>
            </a:r>
          </a:p>
          <a:p>
            <a:pPr marL="0" indent="0">
              <a:buNone/>
            </a:pPr>
            <a:r>
              <a:rPr lang="en-US" dirty="0"/>
              <a:t>2) And his disciples asked him, saying, Master, who did sin, this man, or his parents, that he was born blind?</a:t>
            </a:r>
          </a:p>
          <a:p>
            <a:pPr marL="0" indent="0">
              <a:buNone/>
            </a:pPr>
            <a:r>
              <a:rPr lang="en-US" dirty="0"/>
              <a:t>3) Jesus answered, Neither hath this man sinned, nor his parents: </a:t>
            </a:r>
            <a:r>
              <a:rPr lang="en-US" b="1" dirty="0">
                <a:solidFill>
                  <a:schemeClr val="accent2">
                    <a:lumMod val="75000"/>
                  </a:schemeClr>
                </a:solidFill>
              </a:rPr>
              <a:t>but that the works of God should be made manifest [displayed] in him</a:t>
            </a:r>
            <a:r>
              <a:rPr lang="en-US" dirty="0"/>
              <a:t>.</a:t>
            </a:r>
          </a:p>
        </p:txBody>
      </p:sp>
    </p:spTree>
    <p:extLst>
      <p:ext uri="{BB962C8B-B14F-4D97-AF65-F5344CB8AC3E}">
        <p14:creationId xmlns:p14="http://schemas.microsoft.com/office/powerpoint/2010/main" val="107783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628650" y="304270"/>
            <a:ext cx="3938487" cy="1506088"/>
          </a:xfrm>
        </p:spPr>
        <p:txBody>
          <a:bodyPr>
            <a:normAutofit/>
          </a:bodyPr>
          <a:lstStyle/>
          <a:p>
            <a:r>
              <a:rPr lang="en-US" dirty="0"/>
              <a:t>Pastor Bobby McCoy</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628650" y="1438604"/>
            <a:ext cx="3801460" cy="3708866"/>
          </a:xfrm>
        </p:spPr>
        <p:txBody>
          <a:bodyPr>
            <a:normAutofit fontScale="92500"/>
          </a:bodyPr>
          <a:lstStyle/>
          <a:p>
            <a:pPr marL="0" indent="0">
              <a:buNone/>
            </a:pPr>
            <a:r>
              <a:rPr lang="en-US" sz="1800" dirty="0">
                <a:solidFill>
                  <a:schemeClr val="accent2">
                    <a:lumMod val="75000"/>
                  </a:schemeClr>
                </a:solidFill>
              </a:rPr>
              <a:t>“</a:t>
            </a:r>
            <a:r>
              <a:rPr lang="en-US" sz="1800" b="1" dirty="0">
                <a:solidFill>
                  <a:schemeClr val="accent2">
                    <a:lumMod val="75000"/>
                  </a:schemeClr>
                </a:solidFill>
              </a:rPr>
              <a:t>He is in complete control of all circumstances. God works all things for our good and His glory</a:t>
            </a:r>
            <a:r>
              <a:rPr lang="en-US" sz="1800" dirty="0">
                <a:solidFill>
                  <a:schemeClr val="accent2">
                    <a:lumMod val="75000"/>
                  </a:schemeClr>
                </a:solidFill>
              </a:rPr>
              <a:t>.</a:t>
            </a:r>
          </a:p>
          <a:p>
            <a:pPr marL="0" indent="0">
              <a:buNone/>
            </a:pPr>
            <a:r>
              <a:rPr lang="en-US" sz="1800" dirty="0"/>
              <a:t>Since my accident, God has indeed been faithful to me. He helped me with my rehabilitation, He made it possible for me to marry my fiancée, He helped me complete graduate school, and He has provided me with the opportunity to serve Him in full time ministry even though I am in a wheelchair. What seemed to be a tragedy has been part of the equipping process so that I can better serve God. He will do the same for you!”</a:t>
            </a:r>
          </a:p>
        </p:txBody>
      </p:sp>
      <p:pic>
        <p:nvPicPr>
          <p:cNvPr id="5" name="Picture 4">
            <a:extLst>
              <a:ext uri="{FF2B5EF4-FFF2-40B4-BE49-F238E27FC236}">
                <a16:creationId xmlns:a16="http://schemas.microsoft.com/office/drawing/2014/main" id="{FACF0CC8-ACF7-6806-5A94-74471E98D896}"/>
              </a:ext>
            </a:extLst>
          </p:cNvPr>
          <p:cNvPicPr>
            <a:picLocks noChangeAspect="1"/>
          </p:cNvPicPr>
          <p:nvPr/>
        </p:nvPicPr>
        <p:blipFill rotWithShape="1">
          <a:blip r:embed="rId2"/>
          <a:srcRect l="6775" r="17714" b="2"/>
          <a:stretch/>
        </p:blipFill>
        <p:spPr>
          <a:xfrm>
            <a:off x="4671911" y="10"/>
            <a:ext cx="4472089" cy="5714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5808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A0A2A0-C24A-661F-1AF4-0CC6FD0BC902}"/>
              </a:ext>
            </a:extLst>
          </p:cNvPr>
          <p:cNvPicPr>
            <a:picLocks noChangeAspect="1"/>
          </p:cNvPicPr>
          <p:nvPr/>
        </p:nvPicPr>
        <p:blipFill rotWithShape="1">
          <a:blip r:embed="rId2"/>
          <a:srcRect r="15294" b="-2"/>
          <a:stretch/>
        </p:blipFill>
        <p:spPr>
          <a:xfrm>
            <a:off x="20" y="10"/>
            <a:ext cx="7252212" cy="5714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715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5727535" y="1991181"/>
            <a:ext cx="2866642" cy="1583260"/>
          </a:xfrm>
        </p:spPr>
        <p:txBody>
          <a:bodyPr>
            <a:normAutofit/>
          </a:bodyPr>
          <a:lstStyle/>
          <a:p>
            <a:r>
              <a:rPr lang="en-US" sz="3200" dirty="0"/>
              <a:t>Phan </a:t>
            </a:r>
            <a:r>
              <a:rPr lang="en-US" sz="3200" dirty="0" err="1"/>
              <a:t>Thi</a:t>
            </a:r>
            <a:r>
              <a:rPr lang="en-US" sz="3200" dirty="0"/>
              <a:t> Kim “Napalm Girl”</a:t>
            </a:r>
          </a:p>
        </p:txBody>
      </p:sp>
    </p:spTree>
    <p:extLst>
      <p:ext uri="{BB962C8B-B14F-4D97-AF65-F5344CB8AC3E}">
        <p14:creationId xmlns:p14="http://schemas.microsoft.com/office/powerpoint/2010/main" val="296474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628650" y="378372"/>
            <a:ext cx="3813284" cy="4769097"/>
          </a:xfrm>
        </p:spPr>
        <p:txBody>
          <a:bodyPr>
            <a:normAutofit fontScale="92500" lnSpcReduction="20000"/>
          </a:bodyPr>
          <a:lstStyle/>
          <a:p>
            <a:pPr marL="0" indent="0">
              <a:lnSpc>
                <a:spcPct val="110000"/>
              </a:lnSpc>
              <a:buNone/>
            </a:pPr>
            <a:r>
              <a:rPr lang="en-US" sz="1800" dirty="0"/>
              <a:t>"But even worse than the physical pain was the emotional and spiritual pain." This led directly to her conversion to Christianity, which she credits with healing the psychological trauma of living over forty years being known to the world as "Napalm Girl". "</a:t>
            </a:r>
            <a:r>
              <a:rPr lang="en-US" sz="1800" b="1" dirty="0">
                <a:solidFill>
                  <a:schemeClr val="accent2">
                    <a:lumMod val="75000"/>
                  </a:schemeClr>
                </a:solidFill>
              </a:rPr>
              <a:t>My faith in Jesus Christ is what has enabled me to forgive those who had wronged me," she wrote, "no matter how severe those wrongs were."</a:t>
            </a:r>
          </a:p>
          <a:p>
            <a:pPr marL="0" indent="0">
              <a:lnSpc>
                <a:spcPct val="110000"/>
              </a:lnSpc>
              <a:buNone/>
            </a:pPr>
            <a:endParaRPr lang="en-US" sz="1800" dirty="0"/>
          </a:p>
          <a:p>
            <a:pPr marL="0" indent="0">
              <a:lnSpc>
                <a:spcPct val="110000"/>
              </a:lnSpc>
              <a:buNone/>
            </a:pPr>
            <a:r>
              <a:rPr lang="en-US" sz="1800" dirty="0"/>
              <a:t>“Forgiveness made me free from hatred. I still have many scars on my body and severe pain most days but my heart is cleansed. </a:t>
            </a:r>
            <a:r>
              <a:rPr lang="en-US" sz="1800" b="1" dirty="0">
                <a:solidFill>
                  <a:schemeClr val="accent2">
                    <a:lumMod val="75000"/>
                  </a:schemeClr>
                </a:solidFill>
              </a:rPr>
              <a:t>Napalm is very powerful, but faith, forgiveness, and love are much more powerful.”</a:t>
            </a:r>
          </a:p>
        </p:txBody>
      </p:sp>
      <p:pic>
        <p:nvPicPr>
          <p:cNvPr id="6" name="Picture 5">
            <a:extLst>
              <a:ext uri="{FF2B5EF4-FFF2-40B4-BE49-F238E27FC236}">
                <a16:creationId xmlns:a16="http://schemas.microsoft.com/office/drawing/2014/main" id="{AEB85A65-D4EA-BB03-2DBA-5337E2E01B74}"/>
              </a:ext>
            </a:extLst>
          </p:cNvPr>
          <p:cNvPicPr>
            <a:picLocks noChangeAspect="1"/>
          </p:cNvPicPr>
          <p:nvPr/>
        </p:nvPicPr>
        <p:blipFill rotWithShape="1">
          <a:blip r:embed="rId2"/>
          <a:srcRect r="37882" b="4"/>
          <a:stretch/>
        </p:blipFill>
        <p:spPr>
          <a:xfrm>
            <a:off x="4671911" y="10"/>
            <a:ext cx="4472089" cy="5714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8447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a:xfrm>
            <a:off x="3724072" y="524390"/>
            <a:ext cx="4939868" cy="1071800"/>
          </a:xfrm>
        </p:spPr>
        <p:txBody>
          <a:bodyPr anchor="b">
            <a:normAutofit/>
          </a:bodyPr>
          <a:lstStyle/>
          <a:p>
            <a:r>
              <a:rPr lang="en-US" dirty="0"/>
              <a:t>Fanny Crosby</a:t>
            </a:r>
            <a:br>
              <a:rPr lang="en-US" dirty="0"/>
            </a:br>
            <a:r>
              <a:rPr lang="en-US" sz="2800" i="1" dirty="0"/>
              <a:t>Wrote over 8,000 Hymns</a:t>
            </a:r>
            <a:endParaRPr lang="en-US" i="1" dirty="0"/>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a:xfrm>
            <a:off x="3724073" y="2032000"/>
            <a:ext cx="4939867" cy="3154515"/>
          </a:xfrm>
        </p:spPr>
        <p:txBody>
          <a:bodyPr>
            <a:normAutofit fontScale="85000" lnSpcReduction="10000"/>
          </a:bodyPr>
          <a:lstStyle/>
          <a:p>
            <a:pPr marL="0" indent="0">
              <a:lnSpc>
                <a:spcPct val="110000"/>
              </a:lnSpc>
              <a:buNone/>
            </a:pPr>
            <a:r>
              <a:rPr lang="en-US" sz="2000" dirty="0"/>
              <a:t>"It seemed intended by the blessed providence of God that I should be blind all my life, and I thank him for the dispensation. If perfect earthly sight were offered me tomorrow, I would not accept it. I might not have sung hymns to the praise of God if I had been distracted by the beautiful and interesting things about me."</a:t>
            </a:r>
          </a:p>
          <a:p>
            <a:pPr marL="0" indent="0">
              <a:lnSpc>
                <a:spcPct val="110000"/>
              </a:lnSpc>
              <a:buNone/>
            </a:pPr>
            <a:endParaRPr lang="en-US" sz="2000" dirty="0"/>
          </a:p>
          <a:p>
            <a:pPr marL="0" indent="0">
              <a:lnSpc>
                <a:spcPct val="110000"/>
              </a:lnSpc>
              <a:buNone/>
            </a:pPr>
            <a:r>
              <a:rPr lang="en-US" sz="2000" b="1" dirty="0">
                <a:solidFill>
                  <a:schemeClr val="accent2">
                    <a:lumMod val="75000"/>
                  </a:schemeClr>
                </a:solidFill>
              </a:rPr>
              <a:t>“When I get to heaven, the first face that shall ever gladden my sight will be that of my Savior."</a:t>
            </a:r>
          </a:p>
        </p:txBody>
      </p:sp>
      <p:pic>
        <p:nvPicPr>
          <p:cNvPr id="4" name="Picture 3">
            <a:extLst>
              <a:ext uri="{FF2B5EF4-FFF2-40B4-BE49-F238E27FC236}">
                <a16:creationId xmlns:a16="http://schemas.microsoft.com/office/drawing/2014/main" id="{ED20ED66-5B95-246D-DBCA-BB79348C43EB}"/>
              </a:ext>
            </a:extLst>
          </p:cNvPr>
          <p:cNvPicPr>
            <a:picLocks noChangeAspect="1"/>
          </p:cNvPicPr>
          <p:nvPr/>
        </p:nvPicPr>
        <p:blipFill rotWithShape="1">
          <a:blip r:embed="rId2"/>
          <a:srcRect l="12016" r="11700" b="-3"/>
          <a:stretch/>
        </p:blipFill>
        <p:spPr>
          <a:xfrm>
            <a:off x="20" y="-82765"/>
            <a:ext cx="3527029" cy="5797765"/>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762597"/>
            <a:ext cx="4732020" cy="0"/>
          </a:xfrm>
          <a:prstGeom prst="line">
            <a:avLst/>
          </a:prstGeom>
          <a:ln w="19050">
            <a:solidFill>
              <a:srgbClr val="AF6A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38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859-7381-80A9-70FD-B164467C5AFD}"/>
              </a:ext>
            </a:extLst>
          </p:cNvPr>
          <p:cNvSpPr>
            <a:spLocks noGrp="1"/>
          </p:cNvSpPr>
          <p:nvPr>
            <p:ph type="title"/>
          </p:nvPr>
        </p:nvSpPr>
        <p:spPr/>
        <p:txBody>
          <a:bodyPr/>
          <a:lstStyle/>
          <a:p>
            <a:r>
              <a:rPr lang="en-US" dirty="0"/>
              <a:t>John 9</a:t>
            </a:r>
          </a:p>
        </p:txBody>
      </p:sp>
      <p:sp>
        <p:nvSpPr>
          <p:cNvPr id="3" name="Content Placeholder 2">
            <a:extLst>
              <a:ext uri="{FF2B5EF4-FFF2-40B4-BE49-F238E27FC236}">
                <a16:creationId xmlns:a16="http://schemas.microsoft.com/office/drawing/2014/main" id="{D9C766CD-E379-BB28-BB8D-1A5BFE860A38}"/>
              </a:ext>
            </a:extLst>
          </p:cNvPr>
          <p:cNvSpPr>
            <a:spLocks noGrp="1"/>
          </p:cNvSpPr>
          <p:nvPr>
            <p:ph idx="1"/>
          </p:nvPr>
        </p:nvSpPr>
        <p:spPr/>
        <p:txBody>
          <a:bodyPr/>
          <a:lstStyle/>
          <a:p>
            <a:pPr marL="0" indent="0">
              <a:buNone/>
            </a:pPr>
            <a:r>
              <a:rPr lang="en-US" dirty="0"/>
              <a:t>5) As long as I am in the world, I am the light of the world.</a:t>
            </a:r>
          </a:p>
          <a:p>
            <a:pPr marL="0" indent="0">
              <a:buNone/>
            </a:pPr>
            <a:r>
              <a:rPr lang="en-US" dirty="0"/>
              <a:t>6) When he had thus spoken, he spat on the ground, and made clay of the spittle, and he anointed the eyes of the blind man with the clay,</a:t>
            </a:r>
          </a:p>
          <a:p>
            <a:pPr marL="0" indent="0">
              <a:buNone/>
            </a:pPr>
            <a:r>
              <a:rPr lang="en-US" dirty="0"/>
              <a:t>7) And said unto him, Go, wash in the pool of Siloam, (which is by interpretation, Sent.) He went his way therefore, and washed, and came seeing.</a:t>
            </a:r>
          </a:p>
        </p:txBody>
      </p:sp>
    </p:spTree>
    <p:extLst>
      <p:ext uri="{BB962C8B-B14F-4D97-AF65-F5344CB8AC3E}">
        <p14:creationId xmlns:p14="http://schemas.microsoft.com/office/powerpoint/2010/main" val="3289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TotalTime>
  <Words>800</Words>
  <Application>Microsoft Office PowerPoint</Application>
  <PresentationFormat>On-screen Show (16:10)</PresentationFormat>
  <Paragraphs>43</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Candara</vt:lpstr>
      <vt:lpstr>Office Theme</vt:lpstr>
      <vt:lpstr>PowerPoint Presentation</vt:lpstr>
      <vt:lpstr>PowerPoint Presentation</vt:lpstr>
      <vt:lpstr>PowerPoint Presentation</vt:lpstr>
      <vt:lpstr>John 9</vt:lpstr>
      <vt:lpstr>Pastor Bobby McCoy</vt:lpstr>
      <vt:lpstr>Phan Thi Kim “Napalm Girl”</vt:lpstr>
      <vt:lpstr>PowerPoint Presentation</vt:lpstr>
      <vt:lpstr>Fanny Crosby Wrote over 8,000 Hymns</vt:lpstr>
      <vt:lpstr>John 9</vt:lpstr>
      <vt:lpstr>Pool of Siloam</vt:lpstr>
      <vt:lpstr>PowerPoint Presentation</vt:lpstr>
      <vt:lpstr>PowerPoint Presentation</vt:lpstr>
      <vt:lpstr>The Siloam Inscription Discovered In 1880 By A 16 Year Old!</vt:lpstr>
      <vt:lpstr>The Pool of Siloam Found in 2004!</vt:lpstr>
      <vt:lpstr>John 9</vt:lpstr>
      <vt:lpstr>Application</vt:lpstr>
      <vt:lpstr>The Mouk People</vt:lpstr>
      <vt:lpstr>Mark Teaches the Village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Roberts</dc:creator>
  <cp:lastModifiedBy>Sarah Roberts</cp:lastModifiedBy>
  <cp:revision>51</cp:revision>
  <dcterms:created xsi:type="dcterms:W3CDTF">2022-06-05T23:26:02Z</dcterms:created>
  <dcterms:modified xsi:type="dcterms:W3CDTF">2022-07-08T03:49:37Z</dcterms:modified>
</cp:coreProperties>
</file>