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1" r:id="rId2"/>
    <p:sldId id="256" r:id="rId3"/>
    <p:sldId id="265" r:id="rId4"/>
    <p:sldId id="268" r:id="rId5"/>
    <p:sldId id="269" r:id="rId6"/>
    <p:sldId id="273" r:id="rId7"/>
    <p:sldId id="257" r:id="rId8"/>
    <p:sldId id="270" r:id="rId9"/>
    <p:sldId id="271" r:id="rId10"/>
    <p:sldId id="272" r:id="rId11"/>
    <p:sldId id="274" r:id="rId12"/>
    <p:sldId id="277" r:id="rId13"/>
    <p:sldId id="278" r:id="rId14"/>
    <p:sldId id="280" r:id="rId15"/>
    <p:sldId id="279" r:id="rId16"/>
    <p:sldId id="275" r:id="rId17"/>
    <p:sldId id="276" r:id="rId18"/>
    <p:sldId id="266" r:id="rId19"/>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0B22"/>
    <a:srgbClr val="2E75B6"/>
    <a:srgbClr val="2258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97" d="100"/>
          <a:sy n="97" d="100"/>
        </p:scale>
        <p:origin x="1015"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286000" y="4623237"/>
            <a:ext cx="6858000" cy="853965"/>
          </a:xfrm>
          <a:effectLst/>
        </p:spPr>
        <p:txBody>
          <a:bodyPr>
            <a:normAutofit/>
          </a:bodyPr>
          <a:lstStyle>
            <a:lvl1pPr marL="0" indent="0" algn="ctr">
              <a:buNone/>
              <a:defRPr sz="3600" b="1" i="1">
                <a:ln w="6350" cap="rnd" cmpd="sng">
                  <a:noFill/>
                </a:ln>
                <a:solidFill>
                  <a:schemeClr val="accent5">
                    <a:lumMod val="75000"/>
                  </a:schemeClr>
                </a:solidFill>
                <a:effectLst>
                  <a:glow rad="1384300">
                    <a:schemeClr val="bg1">
                      <a:alpha val="60000"/>
                    </a:schemeClr>
                  </a:glo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“So that you might believe.”</a:t>
            </a:r>
          </a:p>
        </p:txBody>
      </p:sp>
    </p:spTree>
    <p:extLst>
      <p:ext uri="{BB962C8B-B14F-4D97-AF65-F5344CB8AC3E}">
        <p14:creationId xmlns:p14="http://schemas.microsoft.com/office/powerpoint/2010/main" val="2672143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03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025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832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0790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850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472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A3C7F9-93EB-4EBC-A8CF-019FDE64202B}" type="datetimeFigureOut">
              <a:rPr lang="en-US" smtClean="0"/>
              <a:t>7/7/2022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88065-41CA-422A-8B09-4CA246014EBC}" type="slidenum">
              <a:rPr lang="en-US" smtClean="0"/>
              <a:t>‹#›</a:t>
            </a:fld>
            <a:endParaRPr lang="en-US"/>
          </a:p>
        </p:txBody>
      </p:sp>
    </p:spTree>
    <p:extLst>
      <p:ext uri="{BB962C8B-B14F-4D97-AF65-F5344CB8AC3E}">
        <p14:creationId xmlns:p14="http://schemas.microsoft.com/office/powerpoint/2010/main" val="1934117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A3C7F9-93EB-4EBC-A8CF-019FDE64202B}" type="datetimeFigureOut">
              <a:rPr lang="en-US" smtClean="0"/>
              <a:t>7/7/2022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888065-41CA-422A-8B09-4CA246014EBC}" type="slidenum">
              <a:rPr lang="en-US" smtClean="0"/>
              <a:t>‹#›</a:t>
            </a:fld>
            <a:endParaRPr lang="en-US"/>
          </a:p>
        </p:txBody>
      </p:sp>
    </p:spTree>
    <p:extLst>
      <p:ext uri="{BB962C8B-B14F-4D97-AF65-F5344CB8AC3E}">
        <p14:creationId xmlns:p14="http://schemas.microsoft.com/office/powerpoint/2010/main" val="542970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375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rgbClr val="4C0B22"/>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b="0">
                <a:solidFill>
                  <a:srgbClr val="4C0B22"/>
                </a:solidFill>
              </a:defRPr>
            </a:lvl1pPr>
            <a:lvl2pPr>
              <a:defRPr sz="2400" b="0">
                <a:solidFill>
                  <a:srgbClr val="4C0B22"/>
                </a:solidFill>
              </a:defRPr>
            </a:lvl2pPr>
            <a:lvl3pPr>
              <a:defRPr sz="2400" b="0">
                <a:solidFill>
                  <a:srgbClr val="4C0B22"/>
                </a:solidFill>
              </a:defRPr>
            </a:lvl3pPr>
            <a:lvl4pPr>
              <a:defRPr sz="2400" b="0">
                <a:solidFill>
                  <a:srgbClr val="4C0B22"/>
                </a:solidFill>
              </a:defRPr>
            </a:lvl4pPr>
            <a:lvl5pPr>
              <a:defRPr sz="2400" b="0">
                <a:solidFill>
                  <a:srgbClr val="4C0B2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8131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135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1172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881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2131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119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1973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08A3C7F9-93EB-4EBC-A8CF-019FDE64202B}" type="datetimeFigureOut">
              <a:rPr lang="en-US" smtClean="0"/>
              <a:t>7/7/2022</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B9888065-41CA-422A-8B09-4CA246014EBC}" type="slidenum">
              <a:rPr lang="en-US" smtClean="0"/>
              <a:t>‹#›</a:t>
            </a:fld>
            <a:endParaRPr lang="en-US"/>
          </a:p>
        </p:txBody>
      </p:sp>
    </p:spTree>
    <p:extLst>
      <p:ext uri="{BB962C8B-B14F-4D97-AF65-F5344CB8AC3E}">
        <p14:creationId xmlns:p14="http://schemas.microsoft.com/office/powerpoint/2010/main" val="3908194980"/>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63" r:id="rId16"/>
    <p:sldLayoutId id="2147483666" r:id="rId17"/>
  </p:sldLayoutIdLst>
  <p:txStyles>
    <p:titleStyle>
      <a:lvl1pPr algn="l" defTabSz="685800" rtl="0" eaLnBrk="1" latinLnBrk="0" hangingPunct="1">
        <a:lnSpc>
          <a:spcPct val="90000"/>
        </a:lnSpc>
        <a:spcBef>
          <a:spcPct val="0"/>
        </a:spcBef>
        <a:buNone/>
        <a:defRPr sz="3300" b="1" kern="1200">
          <a:solidFill>
            <a:schemeClr val="accent5">
              <a:lumMod val="75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5">
              <a:lumMod val="7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5">
              <a:lumMod val="7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5">
              <a:lumMod val="7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5">
              <a:lumMod val="7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5">
              <a:lumMod val="7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info@reflectingthedesigner.com?subject=7%20Super%20Signs%20PowerPoint%20Files" TargetMode="Externa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27970D-3F2D-415F-11C8-58573264D436}"/>
              </a:ext>
            </a:extLst>
          </p:cNvPr>
          <p:cNvSpPr txBox="1"/>
          <p:nvPr/>
        </p:nvSpPr>
        <p:spPr>
          <a:xfrm>
            <a:off x="2242644" y="1493343"/>
            <a:ext cx="4658711" cy="3139321"/>
          </a:xfrm>
          <a:prstGeom prst="rect">
            <a:avLst/>
          </a:prstGeom>
          <a:noFill/>
        </p:spPr>
        <p:txBody>
          <a:bodyPr wrap="square">
            <a:spAutoFit/>
          </a:bodyPr>
          <a:lstStyle/>
          <a:p>
            <a:pPr algn="ctr"/>
            <a:r>
              <a:rPr lang="en-US" dirty="0">
                <a:solidFill>
                  <a:schemeClr val="accent1">
                    <a:lumMod val="75000"/>
                  </a:schemeClr>
                </a:solidFill>
              </a:rPr>
              <a:t>The following PowerPoint is taken from a junior camp sermon series by Bob Roberts preached at the Wilds Christian Camp during the summer of 2022. </a:t>
            </a:r>
          </a:p>
          <a:p>
            <a:pPr algn="ctr"/>
            <a:endParaRPr lang="en-US" dirty="0">
              <a:solidFill>
                <a:schemeClr val="accent1">
                  <a:lumMod val="75000"/>
                </a:schemeClr>
              </a:solidFill>
            </a:endParaRPr>
          </a:p>
          <a:p>
            <a:pPr algn="ctr"/>
            <a:r>
              <a:rPr lang="en-US" dirty="0">
                <a:solidFill>
                  <a:schemeClr val="accent1">
                    <a:lumMod val="75000"/>
                  </a:schemeClr>
                </a:solidFill>
              </a:rPr>
              <a:t>Find full Bible study posts from this series and more resources at reflectingthedesigner.com.</a:t>
            </a:r>
          </a:p>
          <a:p>
            <a:pPr algn="ctr"/>
            <a:endParaRPr lang="en-US" dirty="0">
              <a:solidFill>
                <a:schemeClr val="accent1">
                  <a:lumMod val="75000"/>
                </a:schemeClr>
              </a:solidFill>
            </a:endParaRPr>
          </a:p>
          <a:p>
            <a:pPr algn="ctr"/>
            <a:r>
              <a:rPr lang="en-US" dirty="0">
                <a:solidFill>
                  <a:schemeClr val="accent1">
                    <a:lumMod val="75000"/>
                  </a:schemeClr>
                </a:solidFill>
              </a:rPr>
              <a:t>Email questions to </a:t>
            </a:r>
            <a:r>
              <a:rPr lang="en-US" dirty="0">
                <a:solidFill>
                  <a:schemeClr val="accent1">
                    <a:lumMod val="75000"/>
                  </a:schemeClr>
                </a:solidFill>
                <a:hlinkClick r:id="rId2"/>
              </a:rPr>
              <a:t>info@reflectingthedesigner.com</a:t>
            </a:r>
            <a:endParaRPr lang="en-US" dirty="0">
              <a:solidFill>
                <a:schemeClr val="accent1">
                  <a:lumMod val="75000"/>
                </a:schemeClr>
              </a:solidFill>
            </a:endParaRPr>
          </a:p>
          <a:p>
            <a:endParaRPr lang="en-US" dirty="0"/>
          </a:p>
        </p:txBody>
      </p:sp>
    </p:spTree>
    <p:extLst>
      <p:ext uri="{BB962C8B-B14F-4D97-AF65-F5344CB8AC3E}">
        <p14:creationId xmlns:p14="http://schemas.microsoft.com/office/powerpoint/2010/main" val="2114293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0F4687-4263-7E3D-9746-83FCCFD68864}"/>
              </a:ext>
            </a:extLst>
          </p:cNvPr>
          <p:cNvSpPr>
            <a:spLocks noGrp="1"/>
          </p:cNvSpPr>
          <p:nvPr>
            <p:ph type="title"/>
          </p:nvPr>
        </p:nvSpPr>
        <p:spPr>
          <a:xfrm>
            <a:off x="480060" y="271140"/>
            <a:ext cx="3276451" cy="1630701"/>
          </a:xfrm>
        </p:spPr>
        <p:txBody>
          <a:bodyPr anchor="b">
            <a:normAutofit/>
          </a:bodyPr>
          <a:lstStyle/>
          <a:p>
            <a:r>
              <a:rPr lang="en-US" sz="4000"/>
              <a:t>How To Grow A Hard Heart</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155828"/>
            <a:ext cx="2606040" cy="15240"/>
          </a:xfrm>
          <a:custGeom>
            <a:avLst/>
            <a:gdLst>
              <a:gd name="connsiteX0" fmla="*/ 0 w 2606040"/>
              <a:gd name="connsiteY0" fmla="*/ 0 h 15240"/>
              <a:gd name="connsiteX1" fmla="*/ 625450 w 2606040"/>
              <a:gd name="connsiteY1" fmla="*/ 0 h 15240"/>
              <a:gd name="connsiteX2" fmla="*/ 1224839 w 2606040"/>
              <a:gd name="connsiteY2" fmla="*/ 0 h 15240"/>
              <a:gd name="connsiteX3" fmla="*/ 1824228 w 2606040"/>
              <a:gd name="connsiteY3" fmla="*/ 0 h 15240"/>
              <a:gd name="connsiteX4" fmla="*/ 2606040 w 2606040"/>
              <a:gd name="connsiteY4" fmla="*/ 0 h 15240"/>
              <a:gd name="connsiteX5" fmla="*/ 2606040 w 2606040"/>
              <a:gd name="connsiteY5" fmla="*/ 15240 h 15240"/>
              <a:gd name="connsiteX6" fmla="*/ 1902409 w 2606040"/>
              <a:gd name="connsiteY6" fmla="*/ 15240 h 15240"/>
              <a:gd name="connsiteX7" fmla="*/ 1276960 w 2606040"/>
              <a:gd name="connsiteY7" fmla="*/ 15240 h 15240"/>
              <a:gd name="connsiteX8" fmla="*/ 677570 w 2606040"/>
              <a:gd name="connsiteY8" fmla="*/ 15240 h 15240"/>
              <a:gd name="connsiteX9" fmla="*/ 0 w 2606040"/>
              <a:gd name="connsiteY9" fmla="*/ 15240 h 15240"/>
              <a:gd name="connsiteX10" fmla="*/ 0 w 2606040"/>
              <a:gd name="connsiteY10" fmla="*/ 0 h 15240"/>
              <a:gd name="connsiteX0" fmla="*/ 0 w 2606040"/>
              <a:gd name="connsiteY0" fmla="*/ 0 h 15240"/>
              <a:gd name="connsiteX1" fmla="*/ 599389 w 2606040"/>
              <a:gd name="connsiteY1" fmla="*/ 0 h 15240"/>
              <a:gd name="connsiteX2" fmla="*/ 1303020 w 2606040"/>
              <a:gd name="connsiteY2" fmla="*/ 0 h 15240"/>
              <a:gd name="connsiteX3" fmla="*/ 1876349 w 2606040"/>
              <a:gd name="connsiteY3" fmla="*/ 0 h 15240"/>
              <a:gd name="connsiteX4" fmla="*/ 2606040 w 2606040"/>
              <a:gd name="connsiteY4" fmla="*/ 0 h 15240"/>
              <a:gd name="connsiteX5" fmla="*/ 2606040 w 2606040"/>
              <a:gd name="connsiteY5" fmla="*/ 15240 h 15240"/>
              <a:gd name="connsiteX6" fmla="*/ 1980590 w 2606040"/>
              <a:gd name="connsiteY6" fmla="*/ 15240 h 15240"/>
              <a:gd name="connsiteX7" fmla="*/ 1276960 w 2606040"/>
              <a:gd name="connsiteY7" fmla="*/ 15240 h 15240"/>
              <a:gd name="connsiteX8" fmla="*/ 651510 w 2606040"/>
              <a:gd name="connsiteY8" fmla="*/ 15240 h 15240"/>
              <a:gd name="connsiteX9" fmla="*/ 0 w 2606040"/>
              <a:gd name="connsiteY9" fmla="*/ 15240 h 15240"/>
              <a:gd name="connsiteX10" fmla="*/ 0 w 2606040"/>
              <a:gd name="connsiteY10"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5240"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36" y="5095"/>
                  <a:pt x="2606705" y="11683"/>
                  <a:pt x="2606040" y="15240"/>
                </a:cubicBezTo>
                <a:cubicBezTo>
                  <a:pt x="2260204" y="26294"/>
                  <a:pt x="2175708" y="2566"/>
                  <a:pt x="1902409" y="15240"/>
                </a:cubicBezTo>
                <a:cubicBezTo>
                  <a:pt x="1638502" y="38016"/>
                  <a:pt x="1460923" y="-19317"/>
                  <a:pt x="1276960" y="15240"/>
                </a:cubicBezTo>
                <a:cubicBezTo>
                  <a:pt x="1057717" y="11313"/>
                  <a:pt x="867956" y="-728"/>
                  <a:pt x="677570" y="15240"/>
                </a:cubicBezTo>
                <a:cubicBezTo>
                  <a:pt x="457951" y="30325"/>
                  <a:pt x="189752" y="52340"/>
                  <a:pt x="0" y="15240"/>
                </a:cubicBezTo>
                <a:cubicBezTo>
                  <a:pt x="1119" y="11401"/>
                  <a:pt x="815" y="5267"/>
                  <a:pt x="0" y="0"/>
                </a:cubicBezTo>
                <a:close/>
              </a:path>
              <a:path w="2606040" h="15240"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888" y="5020"/>
                  <a:pt x="2605482" y="9296"/>
                  <a:pt x="2606040" y="15240"/>
                </a:cubicBezTo>
                <a:cubicBezTo>
                  <a:pt x="2347059" y="-424"/>
                  <a:pt x="2192004" y="5758"/>
                  <a:pt x="1980590" y="15240"/>
                </a:cubicBezTo>
                <a:cubicBezTo>
                  <a:pt x="1783984" y="-12793"/>
                  <a:pt x="1487673" y="42860"/>
                  <a:pt x="1276960" y="15240"/>
                </a:cubicBezTo>
                <a:cubicBezTo>
                  <a:pt x="1087111" y="-40299"/>
                  <a:pt x="879204" y="43719"/>
                  <a:pt x="651510" y="15240"/>
                </a:cubicBezTo>
                <a:cubicBezTo>
                  <a:pt x="430798" y="-30812"/>
                  <a:pt x="132889" y="-36515"/>
                  <a:pt x="0" y="15240"/>
                </a:cubicBezTo>
                <a:cubicBezTo>
                  <a:pt x="-104" y="10468"/>
                  <a:pt x="-32" y="5329"/>
                  <a:pt x="0" y="0"/>
                </a:cubicBezTo>
                <a:close/>
              </a:path>
              <a:path w="2606040" h="15240"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377" y="4573"/>
                  <a:pt x="2606701" y="10987"/>
                  <a:pt x="2606040" y="15240"/>
                </a:cubicBezTo>
                <a:cubicBezTo>
                  <a:pt x="2234648" y="23928"/>
                  <a:pt x="2180202" y="-13409"/>
                  <a:pt x="1902409" y="15240"/>
                </a:cubicBezTo>
                <a:cubicBezTo>
                  <a:pt x="1635562" y="44146"/>
                  <a:pt x="1477339" y="1746"/>
                  <a:pt x="1276960" y="15240"/>
                </a:cubicBezTo>
                <a:cubicBezTo>
                  <a:pt x="1058094" y="63874"/>
                  <a:pt x="904206" y="-23684"/>
                  <a:pt x="677570" y="15240"/>
                </a:cubicBezTo>
                <a:cubicBezTo>
                  <a:pt x="485746" y="11665"/>
                  <a:pt x="195925" y="29957"/>
                  <a:pt x="0" y="15240"/>
                </a:cubicBezTo>
                <a:cubicBezTo>
                  <a:pt x="267" y="11140"/>
                  <a:pt x="1338" y="435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5240"/>
                      <a:gd name="connsiteX1" fmla="*/ 625450 w 2606040"/>
                      <a:gd name="connsiteY1" fmla="*/ 0 h 15240"/>
                      <a:gd name="connsiteX2" fmla="*/ 1224839 w 2606040"/>
                      <a:gd name="connsiteY2" fmla="*/ 0 h 15240"/>
                      <a:gd name="connsiteX3" fmla="*/ 1824228 w 2606040"/>
                      <a:gd name="connsiteY3" fmla="*/ 0 h 15240"/>
                      <a:gd name="connsiteX4" fmla="*/ 2606040 w 2606040"/>
                      <a:gd name="connsiteY4" fmla="*/ 0 h 15240"/>
                      <a:gd name="connsiteX5" fmla="*/ 2606040 w 2606040"/>
                      <a:gd name="connsiteY5" fmla="*/ 15240 h 15240"/>
                      <a:gd name="connsiteX6" fmla="*/ 1902409 w 2606040"/>
                      <a:gd name="connsiteY6" fmla="*/ 15240 h 15240"/>
                      <a:gd name="connsiteX7" fmla="*/ 1276960 w 2606040"/>
                      <a:gd name="connsiteY7" fmla="*/ 15240 h 15240"/>
                      <a:gd name="connsiteX8" fmla="*/ 677570 w 2606040"/>
                      <a:gd name="connsiteY8" fmla="*/ 15240 h 15240"/>
                      <a:gd name="connsiteX9" fmla="*/ 0 w 2606040"/>
                      <a:gd name="connsiteY9" fmla="*/ 15240 h 15240"/>
                      <a:gd name="connsiteX10" fmla="*/ 0 w 2606040"/>
                      <a:gd name="connsiteY10"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5240"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919" y="5283"/>
                          <a:pt x="2606641" y="11451"/>
                          <a:pt x="2606040" y="15240"/>
                        </a:cubicBezTo>
                        <a:cubicBezTo>
                          <a:pt x="2256758" y="28362"/>
                          <a:pt x="2173673" y="-15926"/>
                          <a:pt x="1902409" y="15240"/>
                        </a:cubicBezTo>
                        <a:cubicBezTo>
                          <a:pt x="1631145" y="46406"/>
                          <a:pt x="1461378" y="2418"/>
                          <a:pt x="1276960" y="15240"/>
                        </a:cubicBezTo>
                        <a:cubicBezTo>
                          <a:pt x="1092542" y="28062"/>
                          <a:pt x="890442" y="10165"/>
                          <a:pt x="677570" y="15240"/>
                        </a:cubicBezTo>
                        <a:cubicBezTo>
                          <a:pt x="464698" y="20316"/>
                          <a:pt x="187648" y="32789"/>
                          <a:pt x="0" y="15240"/>
                        </a:cubicBezTo>
                        <a:cubicBezTo>
                          <a:pt x="79" y="11201"/>
                          <a:pt x="341" y="4822"/>
                          <a:pt x="0" y="0"/>
                        </a:cubicBezTo>
                        <a:close/>
                      </a:path>
                      <a:path w="2606040" h="15240"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798" y="5061"/>
                          <a:pt x="2605477" y="8568"/>
                          <a:pt x="2606040" y="15240"/>
                        </a:cubicBezTo>
                        <a:cubicBezTo>
                          <a:pt x="2393024" y="-808"/>
                          <a:pt x="2191161" y="36211"/>
                          <a:pt x="1980590" y="15240"/>
                        </a:cubicBezTo>
                        <a:cubicBezTo>
                          <a:pt x="1770019" y="-5731"/>
                          <a:pt x="1476440" y="33066"/>
                          <a:pt x="1276960" y="15240"/>
                        </a:cubicBezTo>
                        <a:cubicBezTo>
                          <a:pt x="1077480" y="-2586"/>
                          <a:pt x="880988" y="39077"/>
                          <a:pt x="651510" y="15240"/>
                        </a:cubicBezTo>
                        <a:cubicBezTo>
                          <a:pt x="422032" y="-8597"/>
                          <a:pt x="130744" y="-4995"/>
                          <a:pt x="0" y="15240"/>
                        </a:cubicBezTo>
                        <a:cubicBezTo>
                          <a:pt x="-335" y="10459"/>
                          <a:pt x="-77" y="438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2E5ACA-915D-EC3D-C403-1DAD25C10576}"/>
              </a:ext>
            </a:extLst>
          </p:cNvPr>
          <p:cNvSpPr>
            <a:spLocks noGrp="1"/>
          </p:cNvSpPr>
          <p:nvPr>
            <p:ph idx="1"/>
          </p:nvPr>
        </p:nvSpPr>
        <p:spPr>
          <a:xfrm>
            <a:off x="480060" y="2394082"/>
            <a:ext cx="3182691" cy="2767223"/>
          </a:xfrm>
        </p:spPr>
        <p:txBody>
          <a:bodyPr>
            <a:noAutofit/>
          </a:bodyPr>
          <a:lstStyle/>
          <a:p>
            <a:r>
              <a:rPr lang="en-US" sz="2400" dirty="0"/>
              <a:t>Don’t guard your heart </a:t>
            </a:r>
          </a:p>
          <a:p>
            <a:r>
              <a:rPr lang="en-US" sz="2400" dirty="0"/>
              <a:t>Trust in your heart more than God’s Word </a:t>
            </a:r>
          </a:p>
          <a:p>
            <a:r>
              <a:rPr lang="en-US" sz="2400" dirty="0"/>
              <a:t>Set your heart on things that cannot satisfy </a:t>
            </a:r>
          </a:p>
        </p:txBody>
      </p:sp>
      <p:pic>
        <p:nvPicPr>
          <p:cNvPr id="1026" name="Picture 2" descr="What Does It Mean To Have A Hardened Heart?">
            <a:extLst>
              <a:ext uri="{FF2B5EF4-FFF2-40B4-BE49-F238E27FC236}">
                <a16:creationId xmlns:a16="http://schemas.microsoft.com/office/drawing/2014/main" id="{E11E08B7-545D-D95C-A2E1-CA7AB12818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00" r="3927"/>
          <a:stretch/>
        </p:blipFill>
        <p:spPr bwMode="auto">
          <a:xfrm>
            <a:off x="3983776" y="10"/>
            <a:ext cx="5159081" cy="5714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00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10DAB-F0E2-0C36-EC87-258CE71BBFE7}"/>
              </a:ext>
            </a:extLst>
          </p:cNvPr>
          <p:cNvSpPr>
            <a:spLocks noGrp="1"/>
          </p:cNvSpPr>
          <p:nvPr>
            <p:ph type="title"/>
          </p:nvPr>
        </p:nvSpPr>
        <p:spPr>
          <a:xfrm>
            <a:off x="628650" y="741764"/>
            <a:ext cx="7886700" cy="1104636"/>
          </a:xfrm>
        </p:spPr>
        <p:txBody>
          <a:bodyPr/>
          <a:lstStyle/>
          <a:p>
            <a:r>
              <a:rPr lang="en-US" dirty="0"/>
              <a:t>How To Grow A Hard Heart?</a:t>
            </a:r>
            <a:br>
              <a:rPr lang="en-US" dirty="0"/>
            </a:br>
            <a:r>
              <a:rPr lang="en-US" dirty="0"/>
              <a:t>#1 Don’t Guard Your Heart</a:t>
            </a:r>
          </a:p>
        </p:txBody>
      </p:sp>
      <p:sp>
        <p:nvSpPr>
          <p:cNvPr id="3" name="Content Placeholder 2">
            <a:extLst>
              <a:ext uri="{FF2B5EF4-FFF2-40B4-BE49-F238E27FC236}">
                <a16:creationId xmlns:a16="http://schemas.microsoft.com/office/drawing/2014/main" id="{4D91F6F3-10D4-3E1A-74CF-1678C0546DE7}"/>
              </a:ext>
            </a:extLst>
          </p:cNvPr>
          <p:cNvSpPr>
            <a:spLocks noGrp="1"/>
          </p:cNvSpPr>
          <p:nvPr>
            <p:ph idx="1"/>
          </p:nvPr>
        </p:nvSpPr>
        <p:spPr>
          <a:xfrm>
            <a:off x="628650" y="2353003"/>
            <a:ext cx="7886700" cy="2794466"/>
          </a:xfrm>
        </p:spPr>
        <p:txBody>
          <a:bodyPr>
            <a:normAutofit/>
          </a:bodyPr>
          <a:lstStyle/>
          <a:p>
            <a:pPr marL="342900" lvl="1" indent="0">
              <a:buNone/>
            </a:pPr>
            <a:r>
              <a:rPr lang="en-US" sz="3200" i="1" dirty="0"/>
              <a:t>Keep thy heart with all diligence; for out of it are the issues of life. (Proverbs 4:23) </a:t>
            </a:r>
          </a:p>
        </p:txBody>
      </p:sp>
    </p:spTree>
    <p:extLst>
      <p:ext uri="{BB962C8B-B14F-4D97-AF65-F5344CB8AC3E}">
        <p14:creationId xmlns:p14="http://schemas.microsoft.com/office/powerpoint/2010/main" val="295392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63">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71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Freeform: Shape 2065">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83187"/>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a:extLst>
              <a:ext uri="{FF2B5EF4-FFF2-40B4-BE49-F238E27FC236}">
                <a16:creationId xmlns:a16="http://schemas.microsoft.com/office/drawing/2014/main" id="{0ED1EB18-647C-DD17-9975-772DB66B38B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75568" y="190500"/>
            <a:ext cx="4535714" cy="412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886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10DAB-F0E2-0C36-EC87-258CE71BBFE7}"/>
              </a:ext>
            </a:extLst>
          </p:cNvPr>
          <p:cNvSpPr>
            <a:spLocks noGrp="1"/>
          </p:cNvSpPr>
          <p:nvPr>
            <p:ph type="title"/>
          </p:nvPr>
        </p:nvSpPr>
        <p:spPr>
          <a:xfrm>
            <a:off x="628650" y="517105"/>
            <a:ext cx="7886700" cy="1104636"/>
          </a:xfrm>
        </p:spPr>
        <p:txBody>
          <a:bodyPr/>
          <a:lstStyle/>
          <a:p>
            <a:r>
              <a:rPr lang="en-US" dirty="0"/>
              <a:t>How To Grow A Hard Heart?</a:t>
            </a:r>
            <a:br>
              <a:rPr lang="en-US" dirty="0"/>
            </a:br>
            <a:r>
              <a:rPr lang="en-US" dirty="0"/>
              <a:t>#1 Don’t Guard Your Heart</a:t>
            </a:r>
          </a:p>
        </p:txBody>
      </p:sp>
      <p:sp>
        <p:nvSpPr>
          <p:cNvPr id="3" name="Content Placeholder 2">
            <a:extLst>
              <a:ext uri="{FF2B5EF4-FFF2-40B4-BE49-F238E27FC236}">
                <a16:creationId xmlns:a16="http://schemas.microsoft.com/office/drawing/2014/main" id="{4D91F6F3-10D4-3E1A-74CF-1678C0546DE7}"/>
              </a:ext>
            </a:extLst>
          </p:cNvPr>
          <p:cNvSpPr>
            <a:spLocks noGrp="1"/>
          </p:cNvSpPr>
          <p:nvPr>
            <p:ph idx="1"/>
          </p:nvPr>
        </p:nvSpPr>
        <p:spPr>
          <a:xfrm>
            <a:off x="628650" y="1734207"/>
            <a:ext cx="7886700" cy="3413262"/>
          </a:xfrm>
        </p:spPr>
        <p:txBody>
          <a:bodyPr>
            <a:normAutofit/>
          </a:bodyPr>
          <a:lstStyle/>
          <a:p>
            <a:pPr>
              <a:lnSpc>
                <a:spcPct val="100000"/>
              </a:lnSpc>
            </a:pPr>
            <a:r>
              <a:rPr lang="en-US" dirty="0"/>
              <a:t>Keep thy heart with all diligence; for out of it are the issues of life. (Proverbs 4:23) </a:t>
            </a:r>
          </a:p>
          <a:p>
            <a:pPr>
              <a:lnSpc>
                <a:spcPct val="100000"/>
              </a:lnSpc>
            </a:pPr>
            <a:r>
              <a:rPr lang="en-US" b="1" dirty="0"/>
              <a:t>Mine eye </a:t>
            </a:r>
            <a:r>
              <a:rPr lang="en-US" b="1" dirty="0" err="1"/>
              <a:t>affecteth</a:t>
            </a:r>
            <a:r>
              <a:rPr lang="en-US" b="1" dirty="0"/>
              <a:t> my heart. (Lamentations 3:51)</a:t>
            </a:r>
            <a:br>
              <a:rPr lang="en-US" b="1" dirty="0"/>
            </a:br>
            <a:r>
              <a:rPr lang="en-US" dirty="0">
                <a:solidFill>
                  <a:schemeClr val="accent2">
                    <a:lumMod val="75000"/>
                  </a:schemeClr>
                </a:solidFill>
              </a:rPr>
              <a:t>[what you see and hear influences you!]</a:t>
            </a:r>
          </a:p>
        </p:txBody>
      </p:sp>
    </p:spTree>
    <p:extLst>
      <p:ext uri="{BB962C8B-B14F-4D97-AF65-F5344CB8AC3E}">
        <p14:creationId xmlns:p14="http://schemas.microsoft.com/office/powerpoint/2010/main" val="2028956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921" name="Rectangle 38920">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8914" name="Picture 2" descr="Image may contain: 2 people">
            <a:extLst>
              <a:ext uri="{FF2B5EF4-FFF2-40B4-BE49-F238E27FC236}">
                <a16:creationId xmlns:a16="http://schemas.microsoft.com/office/drawing/2014/main" id="{F908B64C-31B2-4519-BDAC-8FDE896908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83" r="29618" b="1"/>
          <a:stretch/>
        </p:blipFill>
        <p:spPr bwMode="auto">
          <a:xfrm>
            <a:off x="20" y="10"/>
            <a:ext cx="4571980" cy="571499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Image may contain: one or more people and people standing">
            <a:extLst>
              <a:ext uri="{FF2B5EF4-FFF2-40B4-BE49-F238E27FC236}">
                <a16:creationId xmlns:a16="http://schemas.microsoft.com/office/drawing/2014/main" id="{CC41167F-EB13-4B5C-8A25-F24D3BB0DB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76" r="25325" b="1"/>
          <a:stretch/>
        </p:blipFill>
        <p:spPr bwMode="auto">
          <a:xfrm>
            <a:off x="4572000" y="10"/>
            <a:ext cx="4572000" cy="5714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10DAB-F0E2-0C36-EC87-258CE71BBFE7}"/>
              </a:ext>
            </a:extLst>
          </p:cNvPr>
          <p:cNvSpPr>
            <a:spLocks noGrp="1"/>
          </p:cNvSpPr>
          <p:nvPr>
            <p:ph type="title"/>
          </p:nvPr>
        </p:nvSpPr>
        <p:spPr/>
        <p:txBody>
          <a:bodyPr/>
          <a:lstStyle/>
          <a:p>
            <a:r>
              <a:rPr lang="en-US" dirty="0"/>
              <a:t>How To Grow A Hard Heart?</a:t>
            </a:r>
            <a:br>
              <a:rPr lang="en-US" dirty="0"/>
            </a:br>
            <a:r>
              <a:rPr lang="en-US" dirty="0"/>
              <a:t>#1 Don’t Guard Your Heart</a:t>
            </a:r>
          </a:p>
        </p:txBody>
      </p:sp>
      <p:sp>
        <p:nvSpPr>
          <p:cNvPr id="3" name="Content Placeholder 2">
            <a:extLst>
              <a:ext uri="{FF2B5EF4-FFF2-40B4-BE49-F238E27FC236}">
                <a16:creationId xmlns:a16="http://schemas.microsoft.com/office/drawing/2014/main" id="{4D91F6F3-10D4-3E1A-74CF-1678C0546DE7}"/>
              </a:ext>
            </a:extLst>
          </p:cNvPr>
          <p:cNvSpPr>
            <a:spLocks noGrp="1"/>
          </p:cNvSpPr>
          <p:nvPr>
            <p:ph idx="1"/>
          </p:nvPr>
        </p:nvSpPr>
        <p:spPr/>
        <p:txBody>
          <a:bodyPr>
            <a:normAutofit/>
          </a:bodyPr>
          <a:lstStyle/>
          <a:p>
            <a:r>
              <a:rPr lang="en-US" dirty="0"/>
              <a:t>Keep thy heart with all diligence; for out of it are the issues of life. (Proverbs 4:23) </a:t>
            </a:r>
          </a:p>
          <a:p>
            <a:r>
              <a:rPr lang="en-US" dirty="0"/>
              <a:t>Mine eye </a:t>
            </a:r>
            <a:r>
              <a:rPr lang="en-US" dirty="0" err="1"/>
              <a:t>affecteth</a:t>
            </a:r>
            <a:r>
              <a:rPr lang="en-US" dirty="0"/>
              <a:t> my heart (Lamentations 3:51)</a:t>
            </a:r>
          </a:p>
          <a:p>
            <a:r>
              <a:rPr lang="en-US" dirty="0"/>
              <a:t>And delivered just Lot, vexed with the filthy conversation of the wicked: </a:t>
            </a:r>
            <a:r>
              <a:rPr lang="en-US" b="1" dirty="0"/>
              <a:t>For that righteous man dwelling among them, in seeing and hearing, </a:t>
            </a:r>
            <a:r>
              <a:rPr lang="en-US" b="1" dirty="0">
                <a:solidFill>
                  <a:schemeClr val="accent2">
                    <a:lumMod val="75000"/>
                  </a:schemeClr>
                </a:solidFill>
              </a:rPr>
              <a:t>vexed his righteous soul from day to day with their unlawful deeds</a:t>
            </a:r>
            <a:r>
              <a:rPr lang="en-US" dirty="0"/>
              <a:t>. (2 Peter 2:7-8) </a:t>
            </a:r>
          </a:p>
          <a:p>
            <a:endParaRPr lang="en-US" dirty="0"/>
          </a:p>
        </p:txBody>
      </p:sp>
    </p:spTree>
    <p:extLst>
      <p:ext uri="{BB962C8B-B14F-4D97-AF65-F5344CB8AC3E}">
        <p14:creationId xmlns:p14="http://schemas.microsoft.com/office/powerpoint/2010/main" val="2660575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C3E58-BB9F-E37B-3A84-9D7513F68C9D}"/>
              </a:ext>
            </a:extLst>
          </p:cNvPr>
          <p:cNvSpPr>
            <a:spLocks noGrp="1"/>
          </p:cNvSpPr>
          <p:nvPr>
            <p:ph type="title"/>
          </p:nvPr>
        </p:nvSpPr>
        <p:spPr>
          <a:xfrm>
            <a:off x="339280" y="304271"/>
            <a:ext cx="8448890" cy="1104636"/>
          </a:xfrm>
        </p:spPr>
        <p:txBody>
          <a:bodyPr/>
          <a:lstStyle/>
          <a:p>
            <a:r>
              <a:rPr lang="en-US" dirty="0"/>
              <a:t>How To Grow A Hard Heart?</a:t>
            </a:r>
            <a:br>
              <a:rPr lang="en-US" dirty="0"/>
            </a:br>
            <a:r>
              <a:rPr lang="en-US" sz="2800" dirty="0"/>
              <a:t>#2 Trust In Your Heart More Than God’s Word </a:t>
            </a:r>
            <a:endParaRPr lang="en-US" dirty="0"/>
          </a:p>
        </p:txBody>
      </p:sp>
      <p:sp>
        <p:nvSpPr>
          <p:cNvPr id="3" name="Content Placeholder 2">
            <a:extLst>
              <a:ext uri="{FF2B5EF4-FFF2-40B4-BE49-F238E27FC236}">
                <a16:creationId xmlns:a16="http://schemas.microsoft.com/office/drawing/2014/main" id="{FAE67D9D-3E7A-F769-1167-4C0199B8EB5C}"/>
              </a:ext>
            </a:extLst>
          </p:cNvPr>
          <p:cNvSpPr>
            <a:spLocks noGrp="1"/>
          </p:cNvSpPr>
          <p:nvPr>
            <p:ph idx="1"/>
          </p:nvPr>
        </p:nvSpPr>
        <p:spPr/>
        <p:txBody>
          <a:bodyPr>
            <a:normAutofit fontScale="77500" lnSpcReduction="20000"/>
          </a:bodyPr>
          <a:lstStyle/>
          <a:p>
            <a:pPr marL="0" indent="0">
              <a:lnSpc>
                <a:spcPct val="120000"/>
              </a:lnSpc>
              <a:buNone/>
            </a:pPr>
            <a:r>
              <a:rPr lang="en-US" dirty="0"/>
              <a:t>Neither be ye idolaters, as </a:t>
            </a:r>
            <a:r>
              <a:rPr lang="en-US" i="1" dirty="0"/>
              <a:t>were</a:t>
            </a:r>
            <a:r>
              <a:rPr lang="en-US" dirty="0"/>
              <a:t> some of them; as it is written, The people sat down to eat and drink, and rose up to play. (1 Cor. 10:7) </a:t>
            </a:r>
          </a:p>
          <a:p>
            <a:pPr>
              <a:lnSpc>
                <a:spcPct val="120000"/>
              </a:lnSpc>
            </a:pPr>
            <a:r>
              <a:rPr lang="en-US" dirty="0"/>
              <a:t>Idolatry is an attack on God's exclusive rights to our love, trust and obedience. </a:t>
            </a:r>
          </a:p>
          <a:p>
            <a:pPr marL="379476" lvl="2" indent="0">
              <a:lnSpc>
                <a:spcPct val="120000"/>
              </a:lnSpc>
              <a:buSzPct val="80000"/>
              <a:buNone/>
            </a:pPr>
            <a:r>
              <a:rPr lang="en-US" sz="2600" i="1" dirty="0"/>
              <a:t>That which a man chooses for his god, he sets his heart mainly upon. And nothing will so soon excite enmity, as opposition in that which is dearest. A man will be the greatest enemy to him who opposes him in what he chooses for his god.</a:t>
            </a:r>
            <a:r>
              <a:rPr lang="en-US" sz="1900" dirty="0"/>
              <a:t> – Jonathan Edwards </a:t>
            </a:r>
          </a:p>
          <a:p>
            <a:pPr>
              <a:lnSpc>
                <a:spcPct val="120000"/>
              </a:lnSpc>
            </a:pPr>
            <a:r>
              <a:rPr lang="en-US" dirty="0"/>
              <a:t>Have you ever seen a dog bare its fangs?</a:t>
            </a:r>
          </a:p>
        </p:txBody>
      </p:sp>
    </p:spTree>
    <p:extLst>
      <p:ext uri="{BB962C8B-B14F-4D97-AF65-F5344CB8AC3E}">
        <p14:creationId xmlns:p14="http://schemas.microsoft.com/office/powerpoint/2010/main" val="24649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9242E-8A4F-8849-B7A3-078E952FCC47}"/>
              </a:ext>
            </a:extLst>
          </p:cNvPr>
          <p:cNvSpPr>
            <a:spLocks noGrp="1"/>
          </p:cNvSpPr>
          <p:nvPr>
            <p:ph type="title"/>
          </p:nvPr>
        </p:nvSpPr>
        <p:spPr>
          <a:xfrm>
            <a:off x="467544" y="296729"/>
            <a:ext cx="8296060" cy="1104636"/>
          </a:xfrm>
        </p:spPr>
        <p:txBody>
          <a:bodyPr>
            <a:normAutofit/>
          </a:bodyPr>
          <a:lstStyle/>
          <a:p>
            <a:r>
              <a:rPr lang="en-US" dirty="0"/>
              <a:t>How To Grow A Hard Heart?</a:t>
            </a:r>
            <a:br>
              <a:rPr lang="en-US" dirty="0"/>
            </a:br>
            <a:r>
              <a:rPr lang="en-US" sz="2800" dirty="0"/>
              <a:t>#3 Set Your Heart On Things That Cannot Satisfy</a:t>
            </a:r>
            <a:endParaRPr lang="en-US" dirty="0"/>
          </a:p>
        </p:txBody>
      </p:sp>
      <p:sp>
        <p:nvSpPr>
          <p:cNvPr id="3" name="Content Placeholder 2">
            <a:extLst>
              <a:ext uri="{FF2B5EF4-FFF2-40B4-BE49-F238E27FC236}">
                <a16:creationId xmlns:a16="http://schemas.microsoft.com/office/drawing/2014/main" id="{AD77B1E6-6C6E-1FA9-F86E-BB268B822C7D}"/>
              </a:ext>
            </a:extLst>
          </p:cNvPr>
          <p:cNvSpPr>
            <a:spLocks noGrp="1"/>
          </p:cNvSpPr>
          <p:nvPr>
            <p:ph idx="1"/>
          </p:nvPr>
        </p:nvSpPr>
        <p:spPr>
          <a:xfrm>
            <a:off x="628650" y="1485383"/>
            <a:ext cx="7886700" cy="4038255"/>
          </a:xfrm>
        </p:spPr>
        <p:txBody>
          <a:bodyPr>
            <a:normAutofit fontScale="92500" lnSpcReduction="10000"/>
          </a:bodyPr>
          <a:lstStyle/>
          <a:p>
            <a:r>
              <a:rPr lang="en-US" dirty="0"/>
              <a:t>Thou shalt not covet. (Exodus 20:17) </a:t>
            </a:r>
          </a:p>
          <a:p>
            <a:r>
              <a:rPr lang="en-US" dirty="0"/>
              <a:t>And he said unto them, Take heed, and beware of covetousness: for a man's life </a:t>
            </a:r>
            <a:r>
              <a:rPr lang="en-US" dirty="0" err="1"/>
              <a:t>consisteth</a:t>
            </a:r>
            <a:r>
              <a:rPr lang="en-US" dirty="0"/>
              <a:t> not in the abundance of the things which he </a:t>
            </a:r>
            <a:r>
              <a:rPr lang="en-US" dirty="0" err="1"/>
              <a:t>possesseth</a:t>
            </a:r>
            <a:r>
              <a:rPr lang="en-US" dirty="0"/>
              <a:t>. (Luke 12:15) </a:t>
            </a:r>
          </a:p>
          <a:p>
            <a:r>
              <a:rPr lang="en-US" dirty="0"/>
              <a:t>Jesus was so kind to continue ministering to those whose hearts were hardened. And the hope is that His character and mercy is still the same as it was when he personally reached hard-hearted disciples with a miracle just for them. </a:t>
            </a:r>
            <a:r>
              <a:rPr lang="en-US" b="1" dirty="0"/>
              <a:t>Sidenote: Jesus’ ministry to the disciples was very effective, take a look…</a:t>
            </a:r>
          </a:p>
        </p:txBody>
      </p:sp>
    </p:spTree>
    <p:extLst>
      <p:ext uri="{BB962C8B-B14F-4D97-AF65-F5344CB8AC3E}">
        <p14:creationId xmlns:p14="http://schemas.microsoft.com/office/powerpoint/2010/main" val="218621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C34F7-FBA8-DB29-82DB-35A199CA454D}"/>
              </a:ext>
            </a:extLst>
          </p:cNvPr>
          <p:cNvSpPr>
            <a:spLocks noGrp="1"/>
          </p:cNvSpPr>
          <p:nvPr>
            <p:ph type="title"/>
          </p:nvPr>
        </p:nvSpPr>
        <p:spPr/>
        <p:txBody>
          <a:bodyPr/>
          <a:lstStyle/>
          <a:p>
            <a:r>
              <a:rPr lang="en-US" dirty="0">
                <a:solidFill>
                  <a:srgbClr val="2E75B6"/>
                </a:solidFill>
              </a:rPr>
              <a:t>John 6</a:t>
            </a:r>
          </a:p>
        </p:txBody>
      </p:sp>
      <p:sp>
        <p:nvSpPr>
          <p:cNvPr id="3" name="Content Placeholder 2">
            <a:extLst>
              <a:ext uri="{FF2B5EF4-FFF2-40B4-BE49-F238E27FC236}">
                <a16:creationId xmlns:a16="http://schemas.microsoft.com/office/drawing/2014/main" id="{92CA0022-8DE6-16DE-5D3F-64D287A49AF9}"/>
              </a:ext>
            </a:extLst>
          </p:cNvPr>
          <p:cNvSpPr>
            <a:spLocks noGrp="1"/>
          </p:cNvSpPr>
          <p:nvPr>
            <p:ph idx="1"/>
          </p:nvPr>
        </p:nvSpPr>
        <p:spPr/>
        <p:txBody>
          <a:bodyPr>
            <a:normAutofit/>
          </a:bodyPr>
          <a:lstStyle/>
          <a:p>
            <a:pPr marL="0" indent="0">
              <a:buNone/>
            </a:pPr>
            <a:r>
              <a:rPr lang="en-US" dirty="0"/>
              <a:t>67) Then said Jesus unto the twelve, Will ye also go away?</a:t>
            </a:r>
          </a:p>
          <a:p>
            <a:pPr marL="0" indent="0">
              <a:buNone/>
            </a:pPr>
            <a:r>
              <a:rPr lang="en-US" dirty="0"/>
              <a:t>68) Then Simon Peter answered him, </a:t>
            </a:r>
            <a:r>
              <a:rPr lang="en-US" b="1" dirty="0">
                <a:solidFill>
                  <a:schemeClr val="accent2">
                    <a:lumMod val="75000"/>
                  </a:schemeClr>
                </a:solidFill>
              </a:rPr>
              <a:t>Lord, to whom shall we go? thou hast the words of eternal life.</a:t>
            </a:r>
          </a:p>
          <a:p>
            <a:pPr marL="0" indent="0">
              <a:buNone/>
            </a:pPr>
            <a:r>
              <a:rPr lang="en-US" dirty="0"/>
              <a:t>69) </a:t>
            </a:r>
            <a:r>
              <a:rPr lang="en-US" b="1" dirty="0">
                <a:solidFill>
                  <a:schemeClr val="accent2">
                    <a:lumMod val="75000"/>
                  </a:schemeClr>
                </a:solidFill>
              </a:rPr>
              <a:t>And we believe and are sure that thou art that Christ, the Son of the living God.</a:t>
            </a:r>
          </a:p>
        </p:txBody>
      </p:sp>
    </p:spTree>
    <p:extLst>
      <p:ext uri="{BB962C8B-B14F-4D97-AF65-F5344CB8AC3E}">
        <p14:creationId xmlns:p14="http://schemas.microsoft.com/office/powerpoint/2010/main" val="14187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sign with white text&#10;&#10;Description automatically generated with low confidence">
            <a:extLst>
              <a:ext uri="{FF2B5EF4-FFF2-40B4-BE49-F238E27FC236}">
                <a16:creationId xmlns:a16="http://schemas.microsoft.com/office/drawing/2014/main" id="{5F4EBD8D-9E0B-B42A-5C9B-0C64506391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690" y="1014924"/>
            <a:ext cx="5237543" cy="2800332"/>
          </a:xfrm>
          <a:prstGeom prst="rect">
            <a:avLst/>
          </a:prstGeom>
        </p:spPr>
      </p:pic>
      <p:sp>
        <p:nvSpPr>
          <p:cNvPr id="6" name="Oval 5">
            <a:extLst>
              <a:ext uri="{FF2B5EF4-FFF2-40B4-BE49-F238E27FC236}">
                <a16:creationId xmlns:a16="http://schemas.microsoft.com/office/drawing/2014/main" id="{5F817C54-7170-0659-7C5A-0FCCB862D8F0}"/>
              </a:ext>
            </a:extLst>
          </p:cNvPr>
          <p:cNvSpPr/>
          <p:nvPr/>
        </p:nvSpPr>
        <p:spPr>
          <a:xfrm>
            <a:off x="3910583" y="3802121"/>
            <a:ext cx="3608833" cy="1722382"/>
          </a:xfrm>
          <a:prstGeom prst="ellipse">
            <a:avLst/>
          </a:prstGeom>
          <a:solidFill>
            <a:schemeClr val="bg1">
              <a:alpha val="10000"/>
            </a:schemeClr>
          </a:solidFill>
          <a:ln>
            <a:noFill/>
          </a:ln>
          <a:effectLst>
            <a:glow rad="1905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9B073439-8F25-C4A5-1280-D8D403BF7BDE}"/>
              </a:ext>
            </a:extLst>
          </p:cNvPr>
          <p:cNvSpPr txBox="1">
            <a:spLocks/>
          </p:cNvSpPr>
          <p:nvPr/>
        </p:nvSpPr>
        <p:spPr>
          <a:xfrm>
            <a:off x="2286000" y="3996563"/>
            <a:ext cx="6858000" cy="1527940"/>
          </a:xfrm>
          <a:prstGeom prst="rect">
            <a:avLst/>
          </a:prstGeom>
          <a:effectLst/>
        </p:spPr>
        <p:txBody>
          <a:bodyPr vert="horz" lIns="91440" tIns="45720" rIns="91440" bIns="45720" rtlCol="0">
            <a:normAutofit fontScale="92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3600" b="1" i="1" kern="1200">
                <a:ln w="6350" cap="rnd" cmpd="sng">
                  <a:noFill/>
                </a:ln>
                <a:solidFill>
                  <a:schemeClr val="accent5">
                    <a:lumMod val="75000"/>
                  </a:schemeClr>
                </a:solidFill>
                <a:effectLst>
                  <a:glow rad="1384300">
                    <a:schemeClr val="bg1">
                      <a:alpha val="60000"/>
                    </a:schemeClr>
                  </a:glow>
                </a:effectLst>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accent5">
                    <a:lumMod val="75000"/>
                  </a:schemeClr>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accent5">
                    <a:lumMod val="75000"/>
                  </a:schemeClr>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accent5">
                    <a:lumMod val="75000"/>
                  </a:schemeClr>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accent5">
                    <a:lumMod val="75000"/>
                  </a:schemeClr>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4800" i="0" dirty="0">
                <a:ln w="25400" cap="rnd" cmpd="sng">
                  <a:noFill/>
                </a:ln>
                <a:solidFill>
                  <a:srgbClr val="2E75B6"/>
                </a:solidFill>
                <a:effectLst/>
              </a:rPr>
              <a:t>Miracle #5</a:t>
            </a:r>
          </a:p>
          <a:p>
            <a:r>
              <a:rPr lang="en-US" i="0" dirty="0">
                <a:ln w="25400" cap="rnd" cmpd="sng">
                  <a:noFill/>
                </a:ln>
                <a:solidFill>
                  <a:srgbClr val="2E75B6"/>
                </a:solidFill>
                <a:effectLst/>
              </a:rPr>
              <a:t>Jesus Walks on Water</a:t>
            </a:r>
          </a:p>
          <a:p>
            <a:r>
              <a:rPr lang="en-US" sz="3500" i="0" dirty="0">
                <a:ln w="25400" cap="rnd" cmpd="sng">
                  <a:noFill/>
                </a:ln>
                <a:solidFill>
                  <a:srgbClr val="2E75B6"/>
                </a:solidFill>
                <a:effectLst/>
              </a:rPr>
              <a:t>John 6:16-21</a:t>
            </a:r>
          </a:p>
        </p:txBody>
      </p:sp>
    </p:spTree>
    <p:extLst>
      <p:ext uri="{BB962C8B-B14F-4D97-AF65-F5344CB8AC3E}">
        <p14:creationId xmlns:p14="http://schemas.microsoft.com/office/powerpoint/2010/main" val="273047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handwear&#10;&#10;Description automatically generated">
            <a:extLst>
              <a:ext uri="{FF2B5EF4-FFF2-40B4-BE49-F238E27FC236}">
                <a16:creationId xmlns:a16="http://schemas.microsoft.com/office/drawing/2014/main" id="{10AC8066-E608-4972-724D-9AD8F2EB5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9711" y="368915"/>
            <a:ext cx="2241297" cy="2241297"/>
          </a:xfrm>
          <a:prstGeom prst="rect">
            <a:avLst/>
          </a:prstGeom>
        </p:spPr>
      </p:pic>
      <p:pic>
        <p:nvPicPr>
          <p:cNvPr id="3" name="Picture 2">
            <a:extLst>
              <a:ext uri="{FF2B5EF4-FFF2-40B4-BE49-F238E27FC236}">
                <a16:creationId xmlns:a16="http://schemas.microsoft.com/office/drawing/2014/main" id="{449A9C98-B72A-E32C-36F2-5E9436A4FD08}"/>
              </a:ext>
            </a:extLst>
          </p:cNvPr>
          <p:cNvPicPr>
            <a:picLocks noChangeAspect="1"/>
          </p:cNvPicPr>
          <p:nvPr/>
        </p:nvPicPr>
        <p:blipFill rotWithShape="1">
          <a:blip r:embed="rId3">
            <a:extLst>
              <a:ext uri="{28A0092B-C50C-407E-A947-70E740481C1C}">
                <a14:useLocalDpi xmlns:a14="http://schemas.microsoft.com/office/drawing/2010/main" val="0"/>
              </a:ext>
            </a:extLst>
          </a:blip>
          <a:srcRect t="13830"/>
          <a:stretch/>
        </p:blipFill>
        <p:spPr>
          <a:xfrm>
            <a:off x="1006588" y="776442"/>
            <a:ext cx="10282679" cy="2405887"/>
          </a:xfrm>
          <a:prstGeom prst="rect">
            <a:avLst/>
          </a:prstGeom>
        </p:spPr>
      </p:pic>
      <p:pic>
        <p:nvPicPr>
          <p:cNvPr id="6" name="Picture 5">
            <a:extLst>
              <a:ext uri="{FF2B5EF4-FFF2-40B4-BE49-F238E27FC236}">
                <a16:creationId xmlns:a16="http://schemas.microsoft.com/office/drawing/2014/main" id="{0A3B9FA5-7658-E2FF-141A-12ED0C7DAAA1}"/>
              </a:ext>
            </a:extLst>
          </p:cNvPr>
          <p:cNvPicPr>
            <a:picLocks noChangeAspect="1"/>
          </p:cNvPicPr>
          <p:nvPr/>
        </p:nvPicPr>
        <p:blipFill>
          <a:blip r:embed="rId4"/>
          <a:stretch>
            <a:fillRect/>
          </a:stretch>
        </p:blipFill>
        <p:spPr>
          <a:xfrm>
            <a:off x="-4677665" y="1709780"/>
            <a:ext cx="10974519" cy="2569612"/>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7159114D-8F59-E4EB-1B1E-642BE71B2E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00814"/>
            <a:ext cx="9144000" cy="2244891"/>
          </a:xfrm>
          <a:prstGeom prst="rect">
            <a:avLst/>
          </a:prstGeom>
        </p:spPr>
      </p:pic>
    </p:spTree>
    <p:extLst>
      <p:ext uri="{BB962C8B-B14F-4D97-AF65-F5344CB8AC3E}">
        <p14:creationId xmlns:p14="http://schemas.microsoft.com/office/powerpoint/2010/main" val="403355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C34F7-FBA8-DB29-82DB-35A199CA454D}"/>
              </a:ext>
            </a:extLst>
          </p:cNvPr>
          <p:cNvSpPr>
            <a:spLocks noGrp="1"/>
          </p:cNvSpPr>
          <p:nvPr>
            <p:ph type="title"/>
          </p:nvPr>
        </p:nvSpPr>
        <p:spPr/>
        <p:txBody>
          <a:bodyPr/>
          <a:lstStyle/>
          <a:p>
            <a:r>
              <a:rPr lang="en-US" dirty="0">
                <a:solidFill>
                  <a:srgbClr val="2E75B6"/>
                </a:solidFill>
              </a:rPr>
              <a:t>John 6</a:t>
            </a:r>
          </a:p>
        </p:txBody>
      </p:sp>
      <p:sp>
        <p:nvSpPr>
          <p:cNvPr id="3" name="Content Placeholder 2">
            <a:extLst>
              <a:ext uri="{FF2B5EF4-FFF2-40B4-BE49-F238E27FC236}">
                <a16:creationId xmlns:a16="http://schemas.microsoft.com/office/drawing/2014/main" id="{92CA0022-8DE6-16DE-5D3F-64D287A49AF9}"/>
              </a:ext>
            </a:extLst>
          </p:cNvPr>
          <p:cNvSpPr>
            <a:spLocks noGrp="1"/>
          </p:cNvSpPr>
          <p:nvPr>
            <p:ph idx="1"/>
          </p:nvPr>
        </p:nvSpPr>
        <p:spPr/>
        <p:txBody>
          <a:bodyPr>
            <a:normAutofit lnSpcReduction="10000"/>
          </a:bodyPr>
          <a:lstStyle/>
          <a:p>
            <a:pPr marL="0" indent="0">
              <a:buNone/>
            </a:pPr>
            <a:r>
              <a:rPr lang="en-US" i="1" dirty="0"/>
              <a:t>Happens immediately after the Feeding the Thousands and Thousands…</a:t>
            </a:r>
          </a:p>
          <a:p>
            <a:pPr marL="0" indent="0">
              <a:buNone/>
            </a:pPr>
            <a:r>
              <a:rPr lang="en-US" dirty="0"/>
              <a:t>14) Then those men, when they had seen the miracle that Jesus did, said, This is of a truth that prophet that should come into the world.</a:t>
            </a:r>
          </a:p>
          <a:p>
            <a:pPr marL="0" indent="0">
              <a:buNone/>
            </a:pPr>
            <a:r>
              <a:rPr lang="en-US" dirty="0"/>
              <a:t>15) When Jesus therefore perceived that they would come and take him by force, to make him a king, he departed again into a mountain himself alone.</a:t>
            </a:r>
          </a:p>
        </p:txBody>
      </p:sp>
    </p:spTree>
    <p:extLst>
      <p:ext uri="{BB962C8B-B14F-4D97-AF65-F5344CB8AC3E}">
        <p14:creationId xmlns:p14="http://schemas.microsoft.com/office/powerpoint/2010/main" val="418713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09140-C39E-68C1-DA14-CDBFE4D0B27B}"/>
              </a:ext>
            </a:extLst>
          </p:cNvPr>
          <p:cNvSpPr>
            <a:spLocks noGrp="1"/>
          </p:cNvSpPr>
          <p:nvPr>
            <p:ph type="title"/>
          </p:nvPr>
        </p:nvSpPr>
        <p:spPr/>
        <p:txBody>
          <a:bodyPr/>
          <a:lstStyle/>
          <a:p>
            <a:r>
              <a:rPr lang="en-US" dirty="0"/>
              <a:t>John 6</a:t>
            </a:r>
          </a:p>
        </p:txBody>
      </p:sp>
      <p:sp>
        <p:nvSpPr>
          <p:cNvPr id="3" name="Content Placeholder 2">
            <a:extLst>
              <a:ext uri="{FF2B5EF4-FFF2-40B4-BE49-F238E27FC236}">
                <a16:creationId xmlns:a16="http://schemas.microsoft.com/office/drawing/2014/main" id="{0E03B800-451A-CDDA-11A6-BDD93412C71B}"/>
              </a:ext>
            </a:extLst>
          </p:cNvPr>
          <p:cNvSpPr>
            <a:spLocks noGrp="1"/>
          </p:cNvSpPr>
          <p:nvPr>
            <p:ph idx="1"/>
          </p:nvPr>
        </p:nvSpPr>
        <p:spPr/>
        <p:txBody>
          <a:bodyPr>
            <a:normAutofit/>
          </a:bodyPr>
          <a:lstStyle/>
          <a:p>
            <a:pPr marL="0" indent="0">
              <a:buNone/>
            </a:pPr>
            <a:r>
              <a:rPr lang="en-US" dirty="0"/>
              <a:t>16) And when even was now come, his disciples went down unto the sea,</a:t>
            </a:r>
          </a:p>
          <a:p>
            <a:pPr marL="0" indent="0">
              <a:buNone/>
            </a:pPr>
            <a:r>
              <a:rPr lang="en-US" dirty="0"/>
              <a:t>17) And entered into a ship, and went over the sea toward Capernaum. And it was now dark, and Jesus was not come to them.</a:t>
            </a:r>
          </a:p>
          <a:p>
            <a:pPr marL="0" indent="0">
              <a:buNone/>
            </a:pPr>
            <a:r>
              <a:rPr lang="en-US" dirty="0"/>
              <a:t>18) And the sea arose by reason of a great wind that blew.</a:t>
            </a:r>
          </a:p>
        </p:txBody>
      </p:sp>
    </p:spTree>
    <p:extLst>
      <p:ext uri="{BB962C8B-B14F-4D97-AF65-F5344CB8AC3E}">
        <p14:creationId xmlns:p14="http://schemas.microsoft.com/office/powerpoint/2010/main" val="243154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8046A8-4107-52F6-B433-1A327D6E53E7}"/>
              </a:ext>
            </a:extLst>
          </p:cNvPr>
          <p:cNvSpPr/>
          <p:nvPr/>
        </p:nvSpPr>
        <p:spPr>
          <a:xfrm>
            <a:off x="3827079" y="-43356"/>
            <a:ext cx="5620407" cy="595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http://landofisraeltours.com/upload/MapIsraelSeaofGalile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72"/>
          <a:stretch/>
        </p:blipFill>
        <p:spPr bwMode="auto">
          <a:xfrm>
            <a:off x="3964256" y="-43356"/>
            <a:ext cx="5179744" cy="5758355"/>
          </a:xfrm>
          <a:prstGeom prst="rect">
            <a:avLst/>
          </a:prstGeom>
          <a:noFill/>
          <a:extLst>
            <a:ext uri="{909E8E84-426E-40DD-AFC4-6F175D3DCCD1}">
              <a14:hiddenFill xmlns:a14="http://schemas.microsoft.com/office/drawing/2010/main">
                <a:solidFill>
                  <a:srgbClr val="FFFFFF"/>
                </a:solidFill>
              </a14:hiddenFill>
            </a:ext>
          </a:extLst>
        </p:spPr>
      </p:pic>
      <p:sp>
        <p:nvSpPr>
          <p:cNvPr id="4" name="Up-Down Arrow 3"/>
          <p:cNvSpPr/>
          <p:nvPr/>
        </p:nvSpPr>
        <p:spPr>
          <a:xfrm>
            <a:off x="8140273" y="398953"/>
            <a:ext cx="762000" cy="31750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 name="Rectangle 5"/>
          <p:cNvSpPr/>
          <p:nvPr/>
        </p:nvSpPr>
        <p:spPr>
          <a:xfrm rot="5400000">
            <a:off x="7177750" y="1742764"/>
            <a:ext cx="2760450" cy="487378"/>
          </a:xfrm>
          <a:prstGeom prst="rect">
            <a:avLst/>
          </a:prstGeom>
          <a:noFill/>
        </p:spPr>
        <p:txBody>
          <a:bodyPr wrap="square" lIns="76200" tIns="38100" rIns="76200" bIns="38100">
            <a:spAutoFit/>
          </a:bodyPr>
          <a:lstStyle/>
          <a:p>
            <a:pPr algn="ctr"/>
            <a:r>
              <a:rPr lang="en-US" sz="2667" b="1" spc="42" dirty="0">
                <a:ln w="12700" cmpd="sng">
                  <a:noFill/>
                  <a:prstDash val="solid"/>
                </a:ln>
                <a:solidFill>
                  <a:schemeClr val="accent6">
                    <a:tint val="1000"/>
                  </a:schemeClr>
                </a:solidFill>
                <a:effectLst/>
              </a:rPr>
              <a:t>13 miles</a:t>
            </a:r>
          </a:p>
        </p:txBody>
      </p:sp>
      <p:grpSp>
        <p:nvGrpSpPr>
          <p:cNvPr id="2" name="Group 1">
            <a:extLst>
              <a:ext uri="{FF2B5EF4-FFF2-40B4-BE49-F238E27FC236}">
                <a16:creationId xmlns:a16="http://schemas.microsoft.com/office/drawing/2014/main" id="{1557D375-0577-0F80-E2A3-AF2D68F618B6}"/>
              </a:ext>
            </a:extLst>
          </p:cNvPr>
          <p:cNvGrpSpPr/>
          <p:nvPr/>
        </p:nvGrpSpPr>
        <p:grpSpPr>
          <a:xfrm>
            <a:off x="6250834" y="3428096"/>
            <a:ext cx="1651000" cy="825500"/>
            <a:chOff x="6350001" y="4254532"/>
            <a:chExt cx="1651000" cy="825500"/>
          </a:xfrm>
        </p:grpSpPr>
        <p:sp>
          <p:nvSpPr>
            <p:cNvPr id="5" name="Left-Right Arrow 4"/>
            <p:cNvSpPr>
              <a:spLocks/>
            </p:cNvSpPr>
            <p:nvPr/>
          </p:nvSpPr>
          <p:spPr>
            <a:xfrm>
              <a:off x="6350001" y="4254532"/>
              <a:ext cx="1651000" cy="8255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Rectangle 6"/>
            <p:cNvSpPr>
              <a:spLocks/>
            </p:cNvSpPr>
            <p:nvPr/>
          </p:nvSpPr>
          <p:spPr>
            <a:xfrm>
              <a:off x="6563538" y="4423593"/>
              <a:ext cx="1223926" cy="487378"/>
            </a:xfrm>
            <a:prstGeom prst="rect">
              <a:avLst/>
            </a:prstGeom>
            <a:noFill/>
          </p:spPr>
          <p:txBody>
            <a:bodyPr wrap="none" lIns="76200" tIns="38100" rIns="76200" bIns="38100">
              <a:spAutoFit/>
            </a:bodyPr>
            <a:lstStyle/>
            <a:p>
              <a:pPr algn="ctr"/>
              <a:r>
                <a:rPr lang="en-US" sz="2667" b="1" spc="42" dirty="0">
                  <a:ln w="12700" cmpd="sng">
                    <a:noFill/>
                    <a:prstDash val="solid"/>
                  </a:ln>
                  <a:solidFill>
                    <a:schemeClr val="accent6">
                      <a:tint val="1000"/>
                    </a:schemeClr>
                  </a:solidFill>
                  <a:effectLst/>
                </a:rPr>
                <a:t>8 miles</a:t>
              </a:r>
            </a:p>
          </p:txBody>
        </p:sp>
      </p:grpSp>
    </p:spTree>
    <p:extLst>
      <p:ext uri="{BB962C8B-B14F-4D97-AF65-F5344CB8AC3E}">
        <p14:creationId xmlns:p14="http://schemas.microsoft.com/office/powerpoint/2010/main" val="95064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http://images.fineartamerica.com/images-medium-large-5/the-jesus-boat-at-the-sea-of-galilee-miki-karni.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682"/>
          <a:stretch/>
        </p:blipFill>
        <p:spPr bwMode="auto">
          <a:xfrm>
            <a:off x="20" y="1068"/>
            <a:ext cx="9143980" cy="5713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04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D0CB7-0F98-6B9A-C976-6348C5DF098F}"/>
              </a:ext>
            </a:extLst>
          </p:cNvPr>
          <p:cNvSpPr>
            <a:spLocks noGrp="1"/>
          </p:cNvSpPr>
          <p:nvPr>
            <p:ph type="title"/>
          </p:nvPr>
        </p:nvSpPr>
        <p:spPr/>
        <p:txBody>
          <a:bodyPr/>
          <a:lstStyle/>
          <a:p>
            <a:r>
              <a:rPr lang="en-US" dirty="0"/>
              <a:t>John 6</a:t>
            </a:r>
          </a:p>
        </p:txBody>
      </p:sp>
      <p:sp>
        <p:nvSpPr>
          <p:cNvPr id="3" name="Content Placeholder 2">
            <a:extLst>
              <a:ext uri="{FF2B5EF4-FFF2-40B4-BE49-F238E27FC236}">
                <a16:creationId xmlns:a16="http://schemas.microsoft.com/office/drawing/2014/main" id="{545894C9-9410-164D-0DC6-B5E70B5C0CCB}"/>
              </a:ext>
            </a:extLst>
          </p:cNvPr>
          <p:cNvSpPr>
            <a:spLocks noGrp="1"/>
          </p:cNvSpPr>
          <p:nvPr>
            <p:ph idx="1"/>
          </p:nvPr>
        </p:nvSpPr>
        <p:spPr/>
        <p:txBody>
          <a:bodyPr>
            <a:normAutofit/>
          </a:bodyPr>
          <a:lstStyle/>
          <a:p>
            <a:pPr marL="0" indent="0">
              <a:buNone/>
            </a:pPr>
            <a:r>
              <a:rPr lang="en-US" dirty="0"/>
              <a:t>19) So when they had rowed about five and twenty or thirty furlongs </a:t>
            </a:r>
            <a:r>
              <a:rPr lang="en-US" dirty="0">
                <a:solidFill>
                  <a:schemeClr val="accent2">
                    <a:lumMod val="75000"/>
                  </a:schemeClr>
                </a:solidFill>
              </a:rPr>
              <a:t>[about 4 miles], </a:t>
            </a:r>
            <a:r>
              <a:rPr lang="en-US" dirty="0"/>
              <a:t>they see Jesus walking on the sea, and drawing nigh unto the ship: and they were afraid.</a:t>
            </a:r>
          </a:p>
          <a:p>
            <a:pPr marL="0" indent="0">
              <a:buNone/>
            </a:pPr>
            <a:r>
              <a:rPr lang="en-US" dirty="0"/>
              <a:t>20) But he saith unto them, It is I; be not afraid.</a:t>
            </a:r>
          </a:p>
          <a:p>
            <a:pPr marL="0" indent="0">
              <a:buNone/>
            </a:pPr>
            <a:r>
              <a:rPr lang="en-US" dirty="0"/>
              <a:t>21) Then they willingly received him into the ship: and immediately the ship was at the land whither they went.</a:t>
            </a:r>
          </a:p>
        </p:txBody>
      </p:sp>
    </p:spTree>
    <p:extLst>
      <p:ext uri="{BB962C8B-B14F-4D97-AF65-F5344CB8AC3E}">
        <p14:creationId xmlns:p14="http://schemas.microsoft.com/office/powerpoint/2010/main" val="24110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D64E4-7811-8E72-5EC4-C6E838CB1BB4}"/>
              </a:ext>
            </a:extLst>
          </p:cNvPr>
          <p:cNvSpPr>
            <a:spLocks noGrp="1"/>
          </p:cNvSpPr>
          <p:nvPr>
            <p:ph type="title"/>
          </p:nvPr>
        </p:nvSpPr>
        <p:spPr/>
        <p:txBody>
          <a:bodyPr/>
          <a:lstStyle/>
          <a:p>
            <a:r>
              <a:rPr lang="en-US" dirty="0"/>
              <a:t>Why Did Jesus Perform This Miracle Just For The Disciples?</a:t>
            </a:r>
          </a:p>
        </p:txBody>
      </p:sp>
      <p:sp>
        <p:nvSpPr>
          <p:cNvPr id="3" name="Content Placeholder 2">
            <a:extLst>
              <a:ext uri="{FF2B5EF4-FFF2-40B4-BE49-F238E27FC236}">
                <a16:creationId xmlns:a16="http://schemas.microsoft.com/office/drawing/2014/main" id="{3A7213B5-56D6-8C13-D135-1D28E4A8B1C7}"/>
              </a:ext>
            </a:extLst>
          </p:cNvPr>
          <p:cNvSpPr>
            <a:spLocks noGrp="1"/>
          </p:cNvSpPr>
          <p:nvPr>
            <p:ph idx="1"/>
          </p:nvPr>
        </p:nvSpPr>
        <p:spPr>
          <a:xfrm>
            <a:off x="661751" y="1588821"/>
            <a:ext cx="7886700" cy="3777939"/>
          </a:xfrm>
        </p:spPr>
        <p:txBody>
          <a:bodyPr>
            <a:normAutofit fontScale="92500"/>
          </a:bodyPr>
          <a:lstStyle/>
          <a:p>
            <a:pPr marL="0" indent="0">
              <a:buNone/>
            </a:pPr>
            <a:r>
              <a:rPr lang="en-US" b="1" i="1" dirty="0">
                <a:solidFill>
                  <a:schemeClr val="accent2">
                    <a:lumMod val="75000"/>
                  </a:schemeClr>
                </a:solidFill>
              </a:rPr>
              <a:t>For they considered not the miracle of the loaves: for their heart was hardened. (Mark 6:52) </a:t>
            </a:r>
          </a:p>
          <a:p>
            <a:r>
              <a:rPr lang="en-US" dirty="0"/>
              <a:t>What is the heart? It is who you are at the deepest, realest level. It is what you think, feel, and believe. </a:t>
            </a:r>
          </a:p>
          <a:p>
            <a:r>
              <a:rPr lang="en-US" dirty="0"/>
              <a:t>Do you know that if the disciples could harden their hearts after seeing so much of God you can too? Do you know why? </a:t>
            </a:r>
          </a:p>
          <a:p>
            <a:r>
              <a:rPr lang="en-US" b="1" i="1" dirty="0"/>
              <a:t>The heart is deceitful above all things, and desperately wicked: who can know it? (Jeremiah 17:9) </a:t>
            </a:r>
          </a:p>
        </p:txBody>
      </p:sp>
    </p:spTree>
    <p:extLst>
      <p:ext uri="{BB962C8B-B14F-4D97-AF65-F5344CB8AC3E}">
        <p14:creationId xmlns:p14="http://schemas.microsoft.com/office/powerpoint/2010/main" val="237979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360</TotalTime>
  <Words>911</Words>
  <Application>Microsoft Office PowerPoint</Application>
  <PresentationFormat>On-screen Show (16:10)</PresentationFormat>
  <Paragraphs>53</Paragraphs>
  <Slides>18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Candara</vt:lpstr>
      <vt:lpstr>Office Theme</vt:lpstr>
      <vt:lpstr>PowerPoint Presentation</vt:lpstr>
      <vt:lpstr>PowerPoint Presentation</vt:lpstr>
      <vt:lpstr>PowerPoint Presentation</vt:lpstr>
      <vt:lpstr>John 6</vt:lpstr>
      <vt:lpstr>John 6</vt:lpstr>
      <vt:lpstr>PowerPoint Presentation</vt:lpstr>
      <vt:lpstr>PowerPoint Presentation</vt:lpstr>
      <vt:lpstr>John 6</vt:lpstr>
      <vt:lpstr>Why Did Jesus Perform This Miracle Just For The Disciples?</vt:lpstr>
      <vt:lpstr>How To Grow A Hard Heart</vt:lpstr>
      <vt:lpstr>How To Grow A Hard Heart? #1 Don’t Guard Your Heart</vt:lpstr>
      <vt:lpstr>PowerPoint Presentation</vt:lpstr>
      <vt:lpstr>How To Grow A Hard Heart? #1 Don’t Guard Your Heart</vt:lpstr>
      <vt:lpstr>PowerPoint Presentation</vt:lpstr>
      <vt:lpstr>How To Grow A Hard Heart? #1 Don’t Guard Your Heart</vt:lpstr>
      <vt:lpstr>How To Grow A Hard Heart? #2 Trust In Your Heart More Than God’s Word </vt:lpstr>
      <vt:lpstr>How To Grow A Hard Heart? #3 Set Your Heart On Things That Cannot Satisfy</vt:lpstr>
      <vt:lpstr>John 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Roberts</dc:creator>
  <cp:lastModifiedBy>Sarah Roberts</cp:lastModifiedBy>
  <cp:revision>40</cp:revision>
  <dcterms:created xsi:type="dcterms:W3CDTF">2022-06-05T23:26:02Z</dcterms:created>
  <dcterms:modified xsi:type="dcterms:W3CDTF">2022-07-08T03:46:50Z</dcterms:modified>
</cp:coreProperties>
</file>