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256" r:id="rId3"/>
    <p:sldId id="263" r:id="rId4"/>
    <p:sldId id="264" r:id="rId5"/>
    <p:sldId id="289" r:id="rId6"/>
    <p:sldId id="290" r:id="rId7"/>
    <p:sldId id="287" r:id="rId8"/>
    <p:sldId id="293" r:id="rId9"/>
    <p:sldId id="288" r:id="rId10"/>
    <p:sldId id="298" r:id="rId11"/>
    <p:sldId id="299" r:id="rId12"/>
    <p:sldId id="267" r:id="rId13"/>
    <p:sldId id="292" r:id="rId14"/>
    <p:sldId id="291" r:id="rId15"/>
    <p:sldId id="276" r:id="rId16"/>
    <p:sldId id="294" r:id="rId17"/>
    <p:sldId id="295" r:id="rId18"/>
    <p:sldId id="296" r:id="rId19"/>
    <p:sldId id="285" r:id="rId20"/>
    <p:sldId id="280" r:id="rId21"/>
    <p:sldId id="284" r:id="rId22"/>
    <p:sldId id="281" r:id="rId23"/>
    <p:sldId id="286" r:id="rId24"/>
    <p:sldId id="282" r:id="rId25"/>
    <p:sldId id="283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4C0B22"/>
    <a:srgbClr val="22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1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0" y="4623237"/>
            <a:ext cx="6858000" cy="853965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600" b="1" i="1">
                <a:ln w="6350" cap="rnd" cmpd="sng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384300">
                    <a:schemeClr val="bg1">
                      <a:alpha val="60000"/>
                    </a:schemeClr>
                  </a:glo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“So that you might believe.”</a:t>
            </a:r>
          </a:p>
        </p:txBody>
      </p:sp>
    </p:spTree>
    <p:extLst>
      <p:ext uri="{BB962C8B-B14F-4D97-AF65-F5344CB8AC3E}">
        <p14:creationId xmlns:p14="http://schemas.microsoft.com/office/powerpoint/2010/main" val="267214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034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2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32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79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50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472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70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05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62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837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05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62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90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37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4C0B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>
                <a:solidFill>
                  <a:srgbClr val="4C0B22"/>
                </a:solidFill>
              </a:defRPr>
            </a:lvl1pPr>
            <a:lvl2pPr>
              <a:defRPr sz="2400" b="0">
                <a:solidFill>
                  <a:srgbClr val="4C0B22"/>
                </a:solidFill>
              </a:defRPr>
            </a:lvl2pPr>
            <a:lvl3pPr>
              <a:defRPr sz="2400" b="0">
                <a:solidFill>
                  <a:srgbClr val="4C0B22"/>
                </a:solidFill>
              </a:defRPr>
            </a:lvl3pPr>
            <a:lvl4pPr>
              <a:defRPr sz="2400" b="0">
                <a:solidFill>
                  <a:srgbClr val="4C0B22"/>
                </a:solidFill>
              </a:defRPr>
            </a:lvl4pPr>
            <a:lvl5pPr>
              <a:defRPr sz="2400" b="0">
                <a:solidFill>
                  <a:srgbClr val="4C0B2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31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135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17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13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119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973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63" r:id="rId16"/>
    <p:sldLayoutId id="2147483666" r:id="rId17"/>
    <p:sldLayoutId id="2147483682" r:id="rId18"/>
    <p:sldLayoutId id="2147483683" r:id="rId19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reflectingthedesigner.com?subject=7%20Super%20Signs%20PowerPoint%20Files" TargetMode="Externa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D:\Backup%206-9-20%20ADR\Ministry%20Projects\BobsSermons\Updated-7Signs-PPT-Files\good%20afternoon.wmv" TargetMode="External"/><Relationship Id="rId1" Type="http://schemas.microsoft.com/office/2007/relationships/media" Target="file:///D:\Backup%206-9-20%20ADR\Ministry%20Projects\BobsSermons\Updated-7Signs-PPT-Files\good%20afternoon.wmv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D:\Backup%206-9-20%20ADR\Ministry%20Projects\BobsSermons\Updated-7Signs-PPT-Files\when%20is%20now.wmv" TargetMode="External"/><Relationship Id="rId1" Type="http://schemas.microsoft.com/office/2007/relationships/media" Target="file:///D:\Backup%206-9-20%20ADR\Ministry%20Projects\BobsSermons\Updated-7Signs-PPT-Files\when%20is%20now.wmv" TargetMode="Externa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D:\Backup%206-9-20%20ADR\Ministry%20Projects\BobsSermons\Updated-7Signs-PPT-Files\Feeding%205000%20miracle%204%20TWNE\Feeding%205000%20miracle%204%20TWNE\coming%20to%20school.wmv" TargetMode="External"/><Relationship Id="rId1" Type="http://schemas.microsoft.com/office/2007/relationships/media" Target="file:///D:\Backup%206-9-20%20ADR\Ministry%20Projects\BobsSermons\Updated-7Signs-PPT-Files\Feeding%205000%20miracle%204%20TWNE\Feeding%205000%20miracle%204%20TWNE\coming%20to%20school.wmv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C62CBC-3AA7-2251-CB08-1319FAF32163}"/>
              </a:ext>
            </a:extLst>
          </p:cNvPr>
          <p:cNvSpPr txBox="1"/>
          <p:nvPr/>
        </p:nvSpPr>
        <p:spPr>
          <a:xfrm>
            <a:off x="2242644" y="1453929"/>
            <a:ext cx="465871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following PowerPoint is taken from a junior camp sermon series by Bob Roberts preached at the Wilds Christian Camp during the summer of 2022. 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Find full Bible study posts from this series and more resources at reflectingthedesigner.com.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 questions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info@reflectingthedesigner.com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5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F14C-B8C5-09CA-749B-369EB9496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9059"/>
            <a:ext cx="2862072" cy="4008409"/>
          </a:xfrm>
        </p:spPr>
        <p:txBody>
          <a:bodyPr>
            <a:normAutofit/>
          </a:bodyPr>
          <a:lstStyle/>
          <a:p>
            <a:r>
              <a:rPr lang="en-US" sz="2400" dirty="0"/>
              <a:t>Barley Loaves or Wafers were known as “poor people food”</a:t>
            </a:r>
          </a:p>
          <a:p>
            <a:endParaRPr lang="en-US" sz="2400" dirty="0"/>
          </a:p>
          <a:p>
            <a:r>
              <a:rPr lang="en-US" sz="2400" dirty="0"/>
              <a:t>Each loaf or wafer was about the size of a modern pocket of pita bread.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5ECE2-BB10-5EDE-06F8-4E66BE512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60" r="-3" b="7759"/>
          <a:stretch/>
        </p:blipFill>
        <p:spPr>
          <a:xfrm>
            <a:off x="3678237" y="-3"/>
            <a:ext cx="5465763" cy="3078643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E1ABB1-B431-D5C4-D8B1-C31EAB898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0" r="2" b="116"/>
          <a:stretch/>
        </p:blipFill>
        <p:spPr>
          <a:xfrm>
            <a:off x="3545046" y="3169134"/>
            <a:ext cx="5604285" cy="254586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8948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06C0C-D5A4-CC5B-A0E8-4C3EF1AAB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5" b="16665"/>
          <a:stretch/>
        </p:blipFill>
        <p:spPr>
          <a:xfrm>
            <a:off x="20" y="1068"/>
            <a:ext cx="9143980" cy="5713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356C4-4E9B-3BB4-613C-5837DF802895}"/>
              </a:ext>
            </a:extLst>
          </p:cNvPr>
          <p:cNvSpPr txBox="1"/>
          <p:nvPr/>
        </p:nvSpPr>
        <p:spPr>
          <a:xfrm>
            <a:off x="3838332" y="2503557"/>
            <a:ext cx="2672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E75B6"/>
                </a:solidFill>
              </a:rPr>
              <a:t>Tilapia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B97D0-8AA0-7093-A122-18C35BBD74F2}"/>
              </a:ext>
            </a:extLst>
          </p:cNvPr>
          <p:cNvSpPr txBox="1"/>
          <p:nvPr/>
        </p:nvSpPr>
        <p:spPr>
          <a:xfrm>
            <a:off x="5287446" y="1157451"/>
            <a:ext cx="2672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E75B6"/>
                </a:solidFill>
              </a:rPr>
              <a:t>Carp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58F66-D560-6B73-9D76-A800F48C1EC7}"/>
              </a:ext>
            </a:extLst>
          </p:cNvPr>
          <p:cNvSpPr txBox="1"/>
          <p:nvPr/>
        </p:nvSpPr>
        <p:spPr>
          <a:xfrm>
            <a:off x="358094" y="4548351"/>
            <a:ext cx="4300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E75B6"/>
                </a:solidFill>
              </a:rPr>
              <a:t>Kinneret Sardines</a:t>
            </a:r>
          </a:p>
        </p:txBody>
      </p:sp>
    </p:spTree>
    <p:extLst>
      <p:ext uri="{BB962C8B-B14F-4D97-AF65-F5344CB8AC3E}">
        <p14:creationId xmlns:p14="http://schemas.microsoft.com/office/powerpoint/2010/main" val="2988780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srael (Day 3) | Tomorrows Reflection">
            <a:extLst>
              <a:ext uri="{FF2B5EF4-FFF2-40B4-BE49-F238E27FC236}">
                <a16:creationId xmlns:a16="http://schemas.microsoft.com/office/drawing/2014/main" id="{1F25F020-3BED-419B-8DC2-03987397F099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 bwMode="auto">
          <a:xfrm>
            <a:off x="-2285" y="10"/>
            <a:ext cx="9143999" cy="57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9668"/>
            <a:ext cx="9143999" cy="263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B1DE7-D9B0-48F5-A765-8AEC4507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1291"/>
            <a:ext cx="7543800" cy="297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100" dirty="0">
                <a:solidFill>
                  <a:srgbClr val="FFFFFF"/>
                </a:solidFill>
              </a:rPr>
              <a:t>St. Peter’s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6FBBF-774A-424C-84CF-0720604A3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157229"/>
            <a:ext cx="7543800" cy="10689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</a:pPr>
            <a:r>
              <a:rPr lang="en-US" sz="2400" dirty="0">
                <a:solidFill>
                  <a:srgbClr val="FFFFFF"/>
                </a:solidFill>
              </a:rPr>
              <a:t>Not Yummy.</a:t>
            </a:r>
          </a:p>
        </p:txBody>
      </p:sp>
    </p:spTree>
    <p:extLst>
      <p:ext uri="{BB962C8B-B14F-4D97-AF65-F5344CB8AC3E}">
        <p14:creationId xmlns:p14="http://schemas.microsoft.com/office/powerpoint/2010/main" val="2426845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2347F-67B5-2B3D-6DEA-B19F3577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852A9-6139-8A13-6E4E-02D581879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7952"/>
            <a:ext cx="7886700" cy="395639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11) And Jesus took the loaves; and when he had given thanks, he distributed to the disciples, and the disciples to them that were set down; and likewise of the fishes as much as they would.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12) When they were filled, he said unto his disciples, Gather up the fragments that remain, that nothing be lost.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13) Therefore they gathered them together, and filled twelve baskets with the fragments of the five barley loaves, which remained over and above unto them that had eaten. </a:t>
            </a:r>
          </a:p>
        </p:txBody>
      </p:sp>
    </p:spTree>
    <p:extLst>
      <p:ext uri="{BB962C8B-B14F-4D97-AF65-F5344CB8AC3E}">
        <p14:creationId xmlns:p14="http://schemas.microsoft.com/office/powerpoint/2010/main" val="383474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ECCA-F551-BFA5-5D1D-EED84AEA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It Amazing?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F7B8-62CA-8763-D675-BEB2587D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6442"/>
            <a:ext cx="7886700" cy="407135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When 2 little fish and 5 little loaves were given to the Master something amazing happened. He did something so BIG with something so SMALL.</a:t>
            </a:r>
          </a:p>
          <a:p>
            <a:pPr>
              <a:lnSpc>
                <a:spcPct val="110000"/>
              </a:lnSpc>
            </a:pPr>
            <a:r>
              <a:rPr lang="en-US" dirty="0"/>
              <a:t>Imagine if you brought your time, talents, and treasures to the Master. Imagine if you just gave your whole life to the Master. </a:t>
            </a:r>
          </a:p>
          <a:p>
            <a:pPr>
              <a:lnSpc>
                <a:spcPct val="110000"/>
              </a:lnSpc>
            </a:pPr>
            <a:r>
              <a:rPr lang="en-US" dirty="0"/>
              <a:t>Are you wasting your life or investing your life? Are you saving your life or spending your life?</a:t>
            </a:r>
            <a:br>
              <a:rPr lang="en-US" dirty="0"/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He that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</a:rPr>
              <a:t>findeth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 his life shall lose it: and he that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</a:rPr>
              <a:t>loseth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 his life for my sake shall find it. (Matthew 10:39)</a:t>
            </a:r>
          </a:p>
          <a:p>
            <a:pPr>
              <a:lnSpc>
                <a:spcPct val="110000"/>
              </a:lnSpc>
            </a:pPr>
            <a:r>
              <a:rPr lang="en-US" dirty="0"/>
              <a:t>American Dream or Gospel Mission?</a:t>
            </a:r>
          </a:p>
        </p:txBody>
      </p:sp>
    </p:spTree>
    <p:extLst>
      <p:ext uri="{BB962C8B-B14F-4D97-AF65-F5344CB8AC3E}">
        <p14:creationId xmlns:p14="http://schemas.microsoft.com/office/powerpoint/2010/main" val="394113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88" name="Rectangle 2768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J:\Hong Kong Pics and Vids - August 2010 thru February 2011\Hong Kong Pictures\100_6181.JPG"/>
          <p:cNvPicPr>
            <a:picLocks noChangeAspect="1" noChangeArrowheads="1"/>
          </p:cNvPicPr>
          <p:nvPr/>
        </p:nvPicPr>
        <p:blipFill rotWithShape="1">
          <a:blip r:embed="rId2" cstate="print"/>
          <a:srcRect t="9083" b="7584"/>
          <a:stretch/>
        </p:blipFill>
        <p:spPr bwMode="auto">
          <a:xfrm>
            <a:off x="-2285" y="10"/>
            <a:ext cx="9143999" cy="5714990"/>
          </a:xfrm>
          <a:prstGeom prst="rect">
            <a:avLst/>
          </a:prstGeom>
          <a:noFill/>
        </p:spPr>
      </p:pic>
      <p:sp>
        <p:nvSpPr>
          <p:cNvPr id="27690" name="Rectangle 2768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9668"/>
            <a:ext cx="9143999" cy="263512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3548C-8480-2B80-1D24-2314E5D3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719" r="16948" b="-1"/>
          <a:stretch/>
        </p:blipFill>
        <p:spPr>
          <a:xfrm>
            <a:off x="2349120" y="850"/>
            <a:ext cx="6794879" cy="571329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394613" cy="5714998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DBF795-BAEE-DF8A-4C72-5EF657D24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44" r="-3" b="-3"/>
          <a:stretch/>
        </p:blipFill>
        <p:spPr>
          <a:xfrm>
            <a:off x="20" y="1"/>
            <a:ext cx="4571752" cy="5714998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0713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" y="2048"/>
            <a:ext cx="9141713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uniform&#10;&#10;Description automatically generated with low confidence">
            <a:extLst>
              <a:ext uri="{FF2B5EF4-FFF2-40B4-BE49-F238E27FC236}">
                <a16:creationId xmlns:a16="http://schemas.microsoft.com/office/drawing/2014/main" id="{5F80DB83-C0EF-B98F-8BB0-BE7069C03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5" r="-1" b="5645"/>
          <a:stretch/>
        </p:blipFill>
        <p:spPr>
          <a:xfrm>
            <a:off x="-127" y="10"/>
            <a:ext cx="6337737" cy="571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9DD6B-9638-C80C-2273-1E81CCB52F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04810" y="-11979"/>
            <a:ext cx="4474852" cy="5712447"/>
          </a:xfrm>
          <a:prstGeom prst="rect">
            <a:avLst/>
          </a:prstGeom>
        </p:spPr>
      </p:pic>
      <p:pic>
        <p:nvPicPr>
          <p:cNvPr id="5" name="Picture 4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D2A83BB4-61ED-DCF3-61BF-3240ADC71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33" b="-3"/>
          <a:stretch/>
        </p:blipFill>
        <p:spPr>
          <a:xfrm>
            <a:off x="4669497" y="-2048"/>
            <a:ext cx="4472089" cy="571499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158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DA5C9-6391-24C3-6783-1AC255BF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9634">
            <a:off x="692824" y="-312673"/>
            <a:ext cx="4029805" cy="4645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AA2B3-F1A1-9361-A0AA-9BA659EE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0605">
            <a:off x="4664231" y="1118048"/>
            <a:ext cx="4029805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14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600794"/>
            <a:ext cx="7886700" cy="4513411"/>
          </a:xfrm>
          <a:custGeom>
            <a:avLst/>
            <a:gdLst>
              <a:gd name="connsiteX0" fmla="*/ 0 w 7886700"/>
              <a:gd name="connsiteY0" fmla="*/ 0 h 4513411"/>
              <a:gd name="connsiteX1" fmla="*/ 578358 w 7886700"/>
              <a:gd name="connsiteY1" fmla="*/ 0 h 4513411"/>
              <a:gd name="connsiteX2" fmla="*/ 998982 w 7886700"/>
              <a:gd name="connsiteY2" fmla="*/ 0 h 4513411"/>
              <a:gd name="connsiteX3" fmla="*/ 1813941 w 7886700"/>
              <a:gd name="connsiteY3" fmla="*/ 0 h 4513411"/>
              <a:gd name="connsiteX4" fmla="*/ 2392299 w 7886700"/>
              <a:gd name="connsiteY4" fmla="*/ 0 h 4513411"/>
              <a:gd name="connsiteX5" fmla="*/ 2970657 w 7886700"/>
              <a:gd name="connsiteY5" fmla="*/ 0 h 4513411"/>
              <a:gd name="connsiteX6" fmla="*/ 3785616 w 7886700"/>
              <a:gd name="connsiteY6" fmla="*/ 0 h 4513411"/>
              <a:gd name="connsiteX7" fmla="*/ 4285107 w 7886700"/>
              <a:gd name="connsiteY7" fmla="*/ 0 h 4513411"/>
              <a:gd name="connsiteX8" fmla="*/ 5100066 w 7886700"/>
              <a:gd name="connsiteY8" fmla="*/ 0 h 4513411"/>
              <a:gd name="connsiteX9" fmla="*/ 5915025 w 7886700"/>
              <a:gd name="connsiteY9" fmla="*/ 0 h 4513411"/>
              <a:gd name="connsiteX10" fmla="*/ 6572250 w 7886700"/>
              <a:gd name="connsiteY10" fmla="*/ 0 h 4513411"/>
              <a:gd name="connsiteX11" fmla="*/ 7886700 w 7886700"/>
              <a:gd name="connsiteY11" fmla="*/ 0 h 4513411"/>
              <a:gd name="connsiteX12" fmla="*/ 7886700 w 7886700"/>
              <a:gd name="connsiteY12" fmla="*/ 599639 h 4513411"/>
              <a:gd name="connsiteX13" fmla="*/ 7886700 w 7886700"/>
              <a:gd name="connsiteY13" fmla="*/ 1109010 h 4513411"/>
              <a:gd name="connsiteX14" fmla="*/ 7886700 w 7886700"/>
              <a:gd name="connsiteY14" fmla="*/ 1753783 h 4513411"/>
              <a:gd name="connsiteX15" fmla="*/ 7886700 w 7886700"/>
              <a:gd name="connsiteY15" fmla="*/ 2398556 h 4513411"/>
              <a:gd name="connsiteX16" fmla="*/ 7886700 w 7886700"/>
              <a:gd name="connsiteY16" fmla="*/ 3043329 h 4513411"/>
              <a:gd name="connsiteX17" fmla="*/ 7886700 w 7886700"/>
              <a:gd name="connsiteY17" fmla="*/ 3733236 h 4513411"/>
              <a:gd name="connsiteX18" fmla="*/ 7886700 w 7886700"/>
              <a:gd name="connsiteY18" fmla="*/ 4513411 h 4513411"/>
              <a:gd name="connsiteX19" fmla="*/ 7150608 w 7886700"/>
              <a:gd name="connsiteY19" fmla="*/ 4513411 h 4513411"/>
              <a:gd name="connsiteX20" fmla="*/ 6651117 w 7886700"/>
              <a:gd name="connsiteY20" fmla="*/ 4513411 h 4513411"/>
              <a:gd name="connsiteX21" fmla="*/ 5836158 w 7886700"/>
              <a:gd name="connsiteY21" fmla="*/ 4513411 h 4513411"/>
              <a:gd name="connsiteX22" fmla="*/ 5178933 w 7886700"/>
              <a:gd name="connsiteY22" fmla="*/ 4513411 h 4513411"/>
              <a:gd name="connsiteX23" fmla="*/ 4679442 w 7886700"/>
              <a:gd name="connsiteY23" fmla="*/ 4513411 h 4513411"/>
              <a:gd name="connsiteX24" fmla="*/ 4022217 w 7886700"/>
              <a:gd name="connsiteY24" fmla="*/ 4513411 h 4513411"/>
              <a:gd name="connsiteX25" fmla="*/ 3601593 w 7886700"/>
              <a:gd name="connsiteY25" fmla="*/ 4513411 h 4513411"/>
              <a:gd name="connsiteX26" fmla="*/ 3180969 w 7886700"/>
              <a:gd name="connsiteY26" fmla="*/ 4513411 h 4513411"/>
              <a:gd name="connsiteX27" fmla="*/ 2523744 w 7886700"/>
              <a:gd name="connsiteY27" fmla="*/ 4513411 h 4513411"/>
              <a:gd name="connsiteX28" fmla="*/ 2024253 w 7886700"/>
              <a:gd name="connsiteY28" fmla="*/ 4513411 h 4513411"/>
              <a:gd name="connsiteX29" fmla="*/ 1288161 w 7886700"/>
              <a:gd name="connsiteY29" fmla="*/ 4513411 h 4513411"/>
              <a:gd name="connsiteX30" fmla="*/ 788670 w 7886700"/>
              <a:gd name="connsiteY30" fmla="*/ 4513411 h 4513411"/>
              <a:gd name="connsiteX31" fmla="*/ 0 w 7886700"/>
              <a:gd name="connsiteY31" fmla="*/ 4513411 h 4513411"/>
              <a:gd name="connsiteX32" fmla="*/ 0 w 7886700"/>
              <a:gd name="connsiteY32" fmla="*/ 4004040 h 4513411"/>
              <a:gd name="connsiteX33" fmla="*/ 0 w 7886700"/>
              <a:gd name="connsiteY33" fmla="*/ 3449536 h 4513411"/>
              <a:gd name="connsiteX34" fmla="*/ 0 w 7886700"/>
              <a:gd name="connsiteY34" fmla="*/ 2759628 h 4513411"/>
              <a:gd name="connsiteX35" fmla="*/ 0 w 7886700"/>
              <a:gd name="connsiteY35" fmla="*/ 2024587 h 4513411"/>
              <a:gd name="connsiteX36" fmla="*/ 0 w 7886700"/>
              <a:gd name="connsiteY36" fmla="*/ 1424948 h 4513411"/>
              <a:gd name="connsiteX37" fmla="*/ 0 w 7886700"/>
              <a:gd name="connsiteY37" fmla="*/ 689907 h 4513411"/>
              <a:gd name="connsiteX38" fmla="*/ 0 w 7886700"/>
              <a:gd name="connsiteY38" fmla="*/ 0 h 451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886700" h="4513411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18447" y="160460"/>
                  <a:pt x="7898430" y="334464"/>
                  <a:pt x="7886700" y="599639"/>
                </a:cubicBezTo>
                <a:cubicBezTo>
                  <a:pt x="7874419" y="816916"/>
                  <a:pt x="7879312" y="983172"/>
                  <a:pt x="7886700" y="1109010"/>
                </a:cubicBezTo>
                <a:cubicBezTo>
                  <a:pt x="7835778" y="1220065"/>
                  <a:pt x="7885506" y="1431150"/>
                  <a:pt x="7886700" y="1753783"/>
                </a:cubicBezTo>
                <a:cubicBezTo>
                  <a:pt x="7881243" y="2058158"/>
                  <a:pt x="7869325" y="2148609"/>
                  <a:pt x="7886700" y="2398556"/>
                </a:cubicBezTo>
                <a:cubicBezTo>
                  <a:pt x="7884972" y="2668802"/>
                  <a:pt x="7907915" y="2920992"/>
                  <a:pt x="7886700" y="3043329"/>
                </a:cubicBezTo>
                <a:cubicBezTo>
                  <a:pt x="7877163" y="3180033"/>
                  <a:pt x="7897652" y="3412847"/>
                  <a:pt x="7886700" y="3733236"/>
                </a:cubicBezTo>
                <a:cubicBezTo>
                  <a:pt x="7872781" y="4064150"/>
                  <a:pt x="7835083" y="4183054"/>
                  <a:pt x="7886700" y="4513411"/>
                </a:cubicBezTo>
                <a:cubicBezTo>
                  <a:pt x="7587593" y="4534749"/>
                  <a:pt x="7292332" y="4537323"/>
                  <a:pt x="7150608" y="4513411"/>
                </a:cubicBezTo>
                <a:cubicBezTo>
                  <a:pt x="6970925" y="4500630"/>
                  <a:pt x="6822307" y="4505829"/>
                  <a:pt x="6651117" y="4513411"/>
                </a:cubicBezTo>
                <a:cubicBezTo>
                  <a:pt x="6492492" y="4540290"/>
                  <a:pt x="6010868" y="4538091"/>
                  <a:pt x="5836158" y="4513411"/>
                </a:cubicBezTo>
                <a:cubicBezTo>
                  <a:pt x="5650550" y="4516209"/>
                  <a:pt x="5336808" y="4530867"/>
                  <a:pt x="5178933" y="4513411"/>
                </a:cubicBezTo>
                <a:cubicBezTo>
                  <a:pt x="5032488" y="4488332"/>
                  <a:pt x="4871932" y="4496022"/>
                  <a:pt x="4679442" y="4513411"/>
                </a:cubicBezTo>
                <a:cubicBezTo>
                  <a:pt x="4513147" y="4523187"/>
                  <a:pt x="4206777" y="4540797"/>
                  <a:pt x="4022217" y="4513411"/>
                </a:cubicBezTo>
                <a:cubicBezTo>
                  <a:pt x="3820397" y="4491701"/>
                  <a:pt x="3729042" y="4501340"/>
                  <a:pt x="3601593" y="4513411"/>
                </a:cubicBezTo>
                <a:cubicBezTo>
                  <a:pt x="3478011" y="4509984"/>
                  <a:pt x="3387087" y="4487152"/>
                  <a:pt x="3180969" y="4513411"/>
                </a:cubicBezTo>
                <a:cubicBezTo>
                  <a:pt x="2970037" y="4528118"/>
                  <a:pt x="2712652" y="4467150"/>
                  <a:pt x="2523744" y="4513411"/>
                </a:cubicBezTo>
                <a:cubicBezTo>
                  <a:pt x="2329835" y="4555953"/>
                  <a:pt x="2152969" y="4515946"/>
                  <a:pt x="2024253" y="4513411"/>
                </a:cubicBezTo>
                <a:cubicBezTo>
                  <a:pt x="1910251" y="4525656"/>
                  <a:pt x="1437117" y="4520783"/>
                  <a:pt x="1288161" y="4513411"/>
                </a:cubicBezTo>
                <a:cubicBezTo>
                  <a:pt x="1163950" y="4547602"/>
                  <a:pt x="986202" y="4504989"/>
                  <a:pt x="788670" y="4513411"/>
                </a:cubicBezTo>
                <a:cubicBezTo>
                  <a:pt x="615671" y="4517095"/>
                  <a:pt x="400647" y="4545236"/>
                  <a:pt x="0" y="4513411"/>
                </a:cubicBezTo>
                <a:cubicBezTo>
                  <a:pt x="-15239" y="4397483"/>
                  <a:pt x="8706" y="4206317"/>
                  <a:pt x="0" y="4004040"/>
                </a:cubicBezTo>
                <a:cubicBezTo>
                  <a:pt x="27158" y="3857472"/>
                  <a:pt x="-3586" y="3584178"/>
                  <a:pt x="0" y="3449536"/>
                </a:cubicBezTo>
                <a:cubicBezTo>
                  <a:pt x="-40367" y="3339882"/>
                  <a:pt x="38664" y="2974893"/>
                  <a:pt x="0" y="2759628"/>
                </a:cubicBezTo>
                <a:cubicBezTo>
                  <a:pt x="17208" y="2515019"/>
                  <a:pt x="7452" y="2234957"/>
                  <a:pt x="0" y="2024587"/>
                </a:cubicBezTo>
                <a:cubicBezTo>
                  <a:pt x="-44642" y="1781546"/>
                  <a:pt x="-16654" y="1647085"/>
                  <a:pt x="0" y="1424948"/>
                </a:cubicBezTo>
                <a:cubicBezTo>
                  <a:pt x="-3449" y="1192985"/>
                  <a:pt x="36182" y="850979"/>
                  <a:pt x="0" y="689907"/>
                </a:cubicBezTo>
                <a:cubicBezTo>
                  <a:pt x="-12876" y="548999"/>
                  <a:pt x="-3411" y="29200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4513411"/>
                      <a:gd name="connsiteX1" fmla="*/ 578358 w 7886700"/>
                      <a:gd name="connsiteY1" fmla="*/ 0 h 4513411"/>
                      <a:gd name="connsiteX2" fmla="*/ 998982 w 7886700"/>
                      <a:gd name="connsiteY2" fmla="*/ 0 h 4513411"/>
                      <a:gd name="connsiteX3" fmla="*/ 1813941 w 7886700"/>
                      <a:gd name="connsiteY3" fmla="*/ 0 h 4513411"/>
                      <a:gd name="connsiteX4" fmla="*/ 2392299 w 7886700"/>
                      <a:gd name="connsiteY4" fmla="*/ 0 h 4513411"/>
                      <a:gd name="connsiteX5" fmla="*/ 2970657 w 7886700"/>
                      <a:gd name="connsiteY5" fmla="*/ 0 h 4513411"/>
                      <a:gd name="connsiteX6" fmla="*/ 3785616 w 7886700"/>
                      <a:gd name="connsiteY6" fmla="*/ 0 h 4513411"/>
                      <a:gd name="connsiteX7" fmla="*/ 4285107 w 7886700"/>
                      <a:gd name="connsiteY7" fmla="*/ 0 h 4513411"/>
                      <a:gd name="connsiteX8" fmla="*/ 5100066 w 7886700"/>
                      <a:gd name="connsiteY8" fmla="*/ 0 h 4513411"/>
                      <a:gd name="connsiteX9" fmla="*/ 5915025 w 7886700"/>
                      <a:gd name="connsiteY9" fmla="*/ 0 h 4513411"/>
                      <a:gd name="connsiteX10" fmla="*/ 6572250 w 7886700"/>
                      <a:gd name="connsiteY10" fmla="*/ 0 h 4513411"/>
                      <a:gd name="connsiteX11" fmla="*/ 7886700 w 7886700"/>
                      <a:gd name="connsiteY11" fmla="*/ 0 h 4513411"/>
                      <a:gd name="connsiteX12" fmla="*/ 7886700 w 7886700"/>
                      <a:gd name="connsiteY12" fmla="*/ 599639 h 4513411"/>
                      <a:gd name="connsiteX13" fmla="*/ 7886700 w 7886700"/>
                      <a:gd name="connsiteY13" fmla="*/ 1109010 h 4513411"/>
                      <a:gd name="connsiteX14" fmla="*/ 7886700 w 7886700"/>
                      <a:gd name="connsiteY14" fmla="*/ 1753783 h 4513411"/>
                      <a:gd name="connsiteX15" fmla="*/ 7886700 w 7886700"/>
                      <a:gd name="connsiteY15" fmla="*/ 2398556 h 4513411"/>
                      <a:gd name="connsiteX16" fmla="*/ 7886700 w 7886700"/>
                      <a:gd name="connsiteY16" fmla="*/ 3043329 h 4513411"/>
                      <a:gd name="connsiteX17" fmla="*/ 7886700 w 7886700"/>
                      <a:gd name="connsiteY17" fmla="*/ 3733236 h 4513411"/>
                      <a:gd name="connsiteX18" fmla="*/ 7886700 w 7886700"/>
                      <a:gd name="connsiteY18" fmla="*/ 4513411 h 4513411"/>
                      <a:gd name="connsiteX19" fmla="*/ 7150608 w 7886700"/>
                      <a:gd name="connsiteY19" fmla="*/ 4513411 h 4513411"/>
                      <a:gd name="connsiteX20" fmla="*/ 6651117 w 7886700"/>
                      <a:gd name="connsiteY20" fmla="*/ 4513411 h 4513411"/>
                      <a:gd name="connsiteX21" fmla="*/ 5836158 w 7886700"/>
                      <a:gd name="connsiteY21" fmla="*/ 4513411 h 4513411"/>
                      <a:gd name="connsiteX22" fmla="*/ 5178933 w 7886700"/>
                      <a:gd name="connsiteY22" fmla="*/ 4513411 h 4513411"/>
                      <a:gd name="connsiteX23" fmla="*/ 4679442 w 7886700"/>
                      <a:gd name="connsiteY23" fmla="*/ 4513411 h 4513411"/>
                      <a:gd name="connsiteX24" fmla="*/ 4022217 w 7886700"/>
                      <a:gd name="connsiteY24" fmla="*/ 4513411 h 4513411"/>
                      <a:gd name="connsiteX25" fmla="*/ 3601593 w 7886700"/>
                      <a:gd name="connsiteY25" fmla="*/ 4513411 h 4513411"/>
                      <a:gd name="connsiteX26" fmla="*/ 3180969 w 7886700"/>
                      <a:gd name="connsiteY26" fmla="*/ 4513411 h 4513411"/>
                      <a:gd name="connsiteX27" fmla="*/ 2523744 w 7886700"/>
                      <a:gd name="connsiteY27" fmla="*/ 4513411 h 4513411"/>
                      <a:gd name="connsiteX28" fmla="*/ 2024253 w 7886700"/>
                      <a:gd name="connsiteY28" fmla="*/ 4513411 h 4513411"/>
                      <a:gd name="connsiteX29" fmla="*/ 1288161 w 7886700"/>
                      <a:gd name="connsiteY29" fmla="*/ 4513411 h 4513411"/>
                      <a:gd name="connsiteX30" fmla="*/ 788670 w 7886700"/>
                      <a:gd name="connsiteY30" fmla="*/ 4513411 h 4513411"/>
                      <a:gd name="connsiteX31" fmla="*/ 0 w 7886700"/>
                      <a:gd name="connsiteY31" fmla="*/ 4513411 h 4513411"/>
                      <a:gd name="connsiteX32" fmla="*/ 0 w 7886700"/>
                      <a:gd name="connsiteY32" fmla="*/ 4004040 h 4513411"/>
                      <a:gd name="connsiteX33" fmla="*/ 0 w 7886700"/>
                      <a:gd name="connsiteY33" fmla="*/ 3449536 h 4513411"/>
                      <a:gd name="connsiteX34" fmla="*/ 0 w 7886700"/>
                      <a:gd name="connsiteY34" fmla="*/ 2759628 h 4513411"/>
                      <a:gd name="connsiteX35" fmla="*/ 0 w 7886700"/>
                      <a:gd name="connsiteY35" fmla="*/ 2024587 h 4513411"/>
                      <a:gd name="connsiteX36" fmla="*/ 0 w 7886700"/>
                      <a:gd name="connsiteY36" fmla="*/ 1424948 h 4513411"/>
                      <a:gd name="connsiteX37" fmla="*/ 0 w 7886700"/>
                      <a:gd name="connsiteY37" fmla="*/ 689907 h 4513411"/>
                      <a:gd name="connsiteX38" fmla="*/ 0 w 7886700"/>
                      <a:gd name="connsiteY38" fmla="*/ 0 h 451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7886700" h="4513411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896388" y="179774"/>
                          <a:pt x="7887859" y="384188"/>
                          <a:pt x="7886700" y="599639"/>
                        </a:cubicBezTo>
                        <a:cubicBezTo>
                          <a:pt x="7885541" y="815090"/>
                          <a:pt x="7896508" y="995037"/>
                          <a:pt x="7886700" y="1109010"/>
                        </a:cubicBezTo>
                        <a:cubicBezTo>
                          <a:pt x="7876892" y="1222983"/>
                          <a:pt x="7892459" y="1445323"/>
                          <a:pt x="7886700" y="1753783"/>
                        </a:cubicBezTo>
                        <a:cubicBezTo>
                          <a:pt x="7880941" y="2062243"/>
                          <a:pt x="7880834" y="2141889"/>
                          <a:pt x="7886700" y="2398556"/>
                        </a:cubicBezTo>
                        <a:cubicBezTo>
                          <a:pt x="7892566" y="2655223"/>
                          <a:pt x="7896005" y="2912142"/>
                          <a:pt x="7886700" y="3043329"/>
                        </a:cubicBezTo>
                        <a:cubicBezTo>
                          <a:pt x="7877395" y="3174516"/>
                          <a:pt x="7891803" y="3416317"/>
                          <a:pt x="7886700" y="3733236"/>
                        </a:cubicBezTo>
                        <a:cubicBezTo>
                          <a:pt x="7881597" y="4050155"/>
                          <a:pt x="7864252" y="4181499"/>
                          <a:pt x="7886700" y="4513411"/>
                        </a:cubicBezTo>
                        <a:cubicBezTo>
                          <a:pt x="7579681" y="4519084"/>
                          <a:pt x="7332003" y="4516403"/>
                          <a:pt x="7150608" y="4513411"/>
                        </a:cubicBezTo>
                        <a:cubicBezTo>
                          <a:pt x="6969213" y="4510419"/>
                          <a:pt x="6832849" y="4506426"/>
                          <a:pt x="6651117" y="4513411"/>
                        </a:cubicBezTo>
                        <a:cubicBezTo>
                          <a:pt x="6469385" y="4520396"/>
                          <a:pt x="6016401" y="4521383"/>
                          <a:pt x="5836158" y="4513411"/>
                        </a:cubicBezTo>
                        <a:cubicBezTo>
                          <a:pt x="5655915" y="4505439"/>
                          <a:pt x="5347863" y="4545535"/>
                          <a:pt x="5178933" y="4513411"/>
                        </a:cubicBezTo>
                        <a:cubicBezTo>
                          <a:pt x="5010004" y="4481287"/>
                          <a:pt x="4873130" y="4520892"/>
                          <a:pt x="4679442" y="4513411"/>
                        </a:cubicBezTo>
                        <a:cubicBezTo>
                          <a:pt x="4485754" y="4505930"/>
                          <a:pt x="4223385" y="4537153"/>
                          <a:pt x="4022217" y="4513411"/>
                        </a:cubicBezTo>
                        <a:cubicBezTo>
                          <a:pt x="3821049" y="4489669"/>
                          <a:pt x="3732271" y="4511508"/>
                          <a:pt x="3601593" y="4513411"/>
                        </a:cubicBezTo>
                        <a:cubicBezTo>
                          <a:pt x="3470915" y="4515314"/>
                          <a:pt x="3382508" y="4495103"/>
                          <a:pt x="3180969" y="4513411"/>
                        </a:cubicBezTo>
                        <a:cubicBezTo>
                          <a:pt x="2979430" y="4531719"/>
                          <a:pt x="2697216" y="4482329"/>
                          <a:pt x="2523744" y="4513411"/>
                        </a:cubicBezTo>
                        <a:cubicBezTo>
                          <a:pt x="2350273" y="4544493"/>
                          <a:pt x="2146882" y="4499454"/>
                          <a:pt x="2024253" y="4513411"/>
                        </a:cubicBezTo>
                        <a:cubicBezTo>
                          <a:pt x="1901624" y="4527368"/>
                          <a:pt x="1445672" y="4488771"/>
                          <a:pt x="1288161" y="4513411"/>
                        </a:cubicBezTo>
                        <a:cubicBezTo>
                          <a:pt x="1130650" y="4538051"/>
                          <a:pt x="987911" y="4510561"/>
                          <a:pt x="788670" y="4513411"/>
                        </a:cubicBezTo>
                        <a:cubicBezTo>
                          <a:pt x="589429" y="4516261"/>
                          <a:pt x="368774" y="4512210"/>
                          <a:pt x="0" y="4513411"/>
                        </a:cubicBezTo>
                        <a:cubicBezTo>
                          <a:pt x="-18452" y="4394407"/>
                          <a:pt x="-5198" y="4172332"/>
                          <a:pt x="0" y="4004040"/>
                        </a:cubicBezTo>
                        <a:cubicBezTo>
                          <a:pt x="5198" y="3835748"/>
                          <a:pt x="4416" y="3594878"/>
                          <a:pt x="0" y="3449536"/>
                        </a:cubicBezTo>
                        <a:cubicBezTo>
                          <a:pt x="-4416" y="3304194"/>
                          <a:pt x="15201" y="2969627"/>
                          <a:pt x="0" y="2759628"/>
                        </a:cubicBezTo>
                        <a:cubicBezTo>
                          <a:pt x="-15201" y="2549629"/>
                          <a:pt x="29645" y="2274598"/>
                          <a:pt x="0" y="2024587"/>
                        </a:cubicBezTo>
                        <a:cubicBezTo>
                          <a:pt x="-29645" y="1774576"/>
                          <a:pt x="-17605" y="1632823"/>
                          <a:pt x="0" y="1424948"/>
                        </a:cubicBezTo>
                        <a:cubicBezTo>
                          <a:pt x="17605" y="1217073"/>
                          <a:pt x="32509" y="854953"/>
                          <a:pt x="0" y="689907"/>
                        </a:cubicBezTo>
                        <a:cubicBezTo>
                          <a:pt x="-32509" y="524861"/>
                          <a:pt x="-24766" y="2883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d afternoon.wmv" descr="A group of students in a classroom&#10;&#10;Description automatically generated with medium confid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82970" y="762000"/>
            <a:ext cx="5520909" cy="4140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A1E23EE-4EC4-2BB5-B978-F93A45BEA9CC}"/>
              </a:ext>
            </a:extLst>
          </p:cNvPr>
          <p:cNvSpPr/>
          <p:nvPr/>
        </p:nvSpPr>
        <p:spPr>
          <a:xfrm>
            <a:off x="3910583" y="3802121"/>
            <a:ext cx="3608833" cy="1722382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  <a:effectLst>
            <a:glow rad="19050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8D1656-2E86-7018-D913-719C3C7CAD9A}"/>
              </a:ext>
            </a:extLst>
          </p:cNvPr>
          <p:cNvSpPr txBox="1">
            <a:spLocks/>
          </p:cNvSpPr>
          <p:nvPr/>
        </p:nvSpPr>
        <p:spPr>
          <a:xfrm>
            <a:off x="2286000" y="3996563"/>
            <a:ext cx="6858000" cy="15279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b="1" i="1" kern="1200">
                <a:ln w="6350" cap="rnd" cmpd="sng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384300">
                    <a:schemeClr val="bg1"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n w="25400" cap="rnd" cmpd="sng">
                  <a:noFill/>
                </a:ln>
                <a:solidFill>
                  <a:srgbClr val="2E75B6"/>
                </a:solidFill>
                <a:effectLst/>
              </a:rPr>
              <a:t>Miracle #4</a:t>
            </a:r>
          </a:p>
          <a:p>
            <a:r>
              <a:rPr lang="en-US" i="0" dirty="0">
                <a:ln w="25400" cap="rnd" cmpd="sng">
                  <a:noFill/>
                </a:ln>
                <a:solidFill>
                  <a:srgbClr val="2E75B6"/>
                </a:solidFill>
                <a:effectLst/>
              </a:rPr>
              <a:t>Jesus Feeds the Thousands</a:t>
            </a:r>
          </a:p>
          <a:p>
            <a:r>
              <a:rPr lang="en-US" sz="3500" i="0">
                <a:ln w="25400" cap="rnd" cmpd="sng">
                  <a:noFill/>
                </a:ln>
                <a:solidFill>
                  <a:srgbClr val="2E75B6"/>
                </a:solidFill>
                <a:effectLst/>
              </a:rPr>
              <a:t>John 6:1-15</a:t>
            </a:r>
            <a:endParaRPr lang="en-US" sz="3500" i="0" dirty="0">
              <a:ln w="25400" cap="rnd" cmpd="sng">
                <a:noFill/>
              </a:ln>
              <a:solidFill>
                <a:srgbClr val="2E75B6"/>
              </a:solidFill>
              <a:effectLst/>
            </a:endParaRPr>
          </a:p>
        </p:txBody>
      </p:sp>
      <p:pic>
        <p:nvPicPr>
          <p:cNvPr id="5" name="Picture 4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F4EBD8D-9E0B-B42A-5C9B-0C6450639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90" y="1014924"/>
            <a:ext cx="5237543" cy="28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76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22" name="Rectangle 29721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698" name="Picture 2" descr="J:\Hong Kong Pics and Vids - August 2010 thru February 2011\Hong Kong Pictures\20122010324.jpg"/>
          <p:cNvPicPr>
            <a:picLocks noChangeAspect="1" noChangeArrowheads="1"/>
          </p:cNvPicPr>
          <p:nvPr/>
        </p:nvPicPr>
        <p:blipFill rotWithShape="1">
          <a:blip r:embed="rId2" cstate="print"/>
          <a:srcRect l="16528" r="185" b="-3"/>
          <a:stretch/>
        </p:blipFill>
        <p:spPr bwMode="auto">
          <a:xfrm>
            <a:off x="241298" y="464324"/>
            <a:ext cx="5315076" cy="4786348"/>
          </a:xfrm>
          <a:prstGeom prst="rect">
            <a:avLst/>
          </a:prstGeom>
          <a:noFill/>
        </p:spPr>
      </p:pic>
      <p:pic>
        <p:nvPicPr>
          <p:cNvPr id="29699" name="Picture 3" descr="J:\Hong Kong Pics and Vids - August 2010 thru February 2011\Hong Kong Pictures\20122010329.jpg"/>
          <p:cNvPicPr>
            <a:picLocks noChangeAspect="1" noChangeArrowheads="1"/>
          </p:cNvPicPr>
          <p:nvPr/>
        </p:nvPicPr>
        <p:blipFill rotWithShape="1">
          <a:blip r:embed="rId3" cstate="print"/>
          <a:srcRect l="22876" r="26950" b="-3"/>
          <a:stretch/>
        </p:blipFill>
        <p:spPr bwMode="auto">
          <a:xfrm>
            <a:off x="5700769" y="464324"/>
            <a:ext cx="3201932" cy="47863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327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2770" name="Picture 2" descr="C:\Users\2011Toshiba\Desktop\Hong Kong Feb 2011 thru\2601201138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1971" b="4712"/>
          <a:stretch/>
        </p:blipFill>
        <p:spPr bwMode="auto">
          <a:xfrm>
            <a:off x="20" y="1068"/>
            <a:ext cx="9143980" cy="57139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33" name="Rectangle 3073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735" name="Freeform: Shape 30734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26" y="-13250"/>
            <a:ext cx="4933752" cy="484574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0723" name="Picture 3" descr="J:\Hong Kong Pics and Vids - August 2010 thru February 2011\Hong Kong Pictures\002.JPG"/>
          <p:cNvPicPr>
            <a:picLocks noChangeAspect="1" noChangeArrowheads="1"/>
          </p:cNvPicPr>
          <p:nvPr/>
        </p:nvPicPr>
        <p:blipFill rotWithShape="1">
          <a:blip r:embed="rId2" cstate="print"/>
          <a:srcRect l="22103" r="20669" b="-1"/>
          <a:stretch/>
        </p:blipFill>
        <p:spPr bwMode="auto">
          <a:xfrm>
            <a:off x="20" y="-1"/>
            <a:ext cx="4742351" cy="4661382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</p:spPr>
      </p:pic>
      <p:sp>
        <p:nvSpPr>
          <p:cNvPr id="30737" name="Freeform: Shape 30736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371" cy="4661383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739" name="Freeform: Shape 30738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6318" y="1179442"/>
            <a:ext cx="4249494" cy="4555435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22" name="Picture 2" descr="J:\Hong Kong Pics and Vids - August 2010 thru February 2011\Hong Kong Pictures\26112010256.jpg"/>
          <p:cNvPicPr>
            <a:picLocks noChangeAspect="1" noChangeArrowheads="1"/>
          </p:cNvPicPr>
          <p:nvPr/>
        </p:nvPicPr>
        <p:blipFill rotWithShape="1">
          <a:blip r:embed="rId3" cstate="print"/>
          <a:srcRect l="8543" r="21039" b="-3"/>
          <a:stretch/>
        </p:blipFill>
        <p:spPr bwMode="auto">
          <a:xfrm>
            <a:off x="5096947" y="1404472"/>
            <a:ext cx="4047053" cy="4310529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</p:spPr>
      </p:pic>
      <p:sp>
        <p:nvSpPr>
          <p:cNvPr id="30741" name="Freeform: Shape 30740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947" y="1404470"/>
            <a:ext cx="4047053" cy="4310530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en is n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578" y="536223"/>
            <a:ext cx="6190073" cy="4642555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56372" y="0"/>
            <a:ext cx="1487628" cy="5715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62" name="Rectangle 31761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CE72E-887A-041C-A9B6-FDDBFA599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9" r="7959" b="1"/>
          <a:stretch/>
        </p:blipFill>
        <p:spPr>
          <a:xfrm>
            <a:off x="241300" y="464324"/>
            <a:ext cx="3207717" cy="4786346"/>
          </a:xfrm>
          <a:prstGeom prst="rect">
            <a:avLst/>
          </a:prstGeom>
        </p:spPr>
      </p:pic>
      <p:pic>
        <p:nvPicPr>
          <p:cNvPr id="31746" name="Picture 2" descr="J:\Hong Kong Pics and Vids - August 2010 thru February 2011\Hong Kong Pictures\P1110082.JPG"/>
          <p:cNvPicPr>
            <a:picLocks noChangeAspect="1" noChangeArrowheads="1"/>
          </p:cNvPicPr>
          <p:nvPr/>
        </p:nvPicPr>
        <p:blipFill rotWithShape="1">
          <a:blip r:embed="rId3" cstate="print"/>
          <a:srcRect l="4472" r="12111" b="-3"/>
          <a:stretch/>
        </p:blipFill>
        <p:spPr bwMode="auto">
          <a:xfrm>
            <a:off x="3579393" y="464324"/>
            <a:ext cx="5323307" cy="47863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4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Freeform: Shape 16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87628" cy="5715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coming to school.wmv" descr="A group of children in a classroom&#10;&#10;Description automatically generated with low confid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26179" y="536223"/>
            <a:ext cx="6190073" cy="4642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6962C-EC54-2152-D647-2C13F2829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90" y="1194237"/>
            <a:ext cx="2073167" cy="207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8BE1C-0D67-2CF6-E675-0FECF41DC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96" y="1612251"/>
            <a:ext cx="2073167" cy="2073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19997-CBAB-B000-8653-CE0DADE9E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0363">
            <a:off x="2336657" y="141210"/>
            <a:ext cx="2816596" cy="2493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4C5B3-86B1-8CE0-4055-070A9BE88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8409">
            <a:off x="5274604" y="-243730"/>
            <a:ext cx="3231160" cy="2975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EC15B-2A48-9F5B-24B5-090DFEBE5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6528">
            <a:off x="99898" y="-207341"/>
            <a:ext cx="3792041" cy="359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CAF6B-F73A-7A6D-D9BA-AF8926EFC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808" y="1387950"/>
            <a:ext cx="4352921" cy="419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91F03-7583-7A5E-E86A-13FE675FE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459" y="1387950"/>
            <a:ext cx="4352921" cy="4194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B624AA-EB23-47D2-DBB3-78EFC7970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13461">
            <a:off x="4146105" y="2336422"/>
            <a:ext cx="4352921" cy="4194412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125E00F-E851-91CA-2A97-78C0BA9C5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054"/>
            <a:ext cx="9144000" cy="22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4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98181-3B1F-2FCE-AF31-F3052287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Fourth Miracle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CAF5-278B-C201-A66B-EDA8ADB45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far the fourth miracle was the </a:t>
            </a:r>
            <a:r>
              <a:rPr lang="en-US" b="1" dirty="0"/>
              <a:t>most public miracle</a:t>
            </a:r>
            <a:r>
              <a:rPr lang="en-US" dirty="0"/>
              <a:t> that impacted the most people. You can’t miraculously feed thousands of people unnoticed!</a:t>
            </a:r>
          </a:p>
          <a:p>
            <a:r>
              <a:rPr lang="en-US" dirty="0"/>
              <a:t>The fourth miracle is the only miracle to appear in </a:t>
            </a:r>
            <a:r>
              <a:rPr lang="en-US" b="1" dirty="0"/>
              <a:t>all four gospel accounts</a:t>
            </a:r>
            <a:r>
              <a:rPr lang="en-US" dirty="0"/>
              <a:t>. </a:t>
            </a:r>
          </a:p>
          <a:p>
            <a:r>
              <a:rPr lang="en-US" dirty="0"/>
              <a:t>Other than the resurrection, the fourth miracle is quite possibly the most attacked act that Jesus ever performed. </a:t>
            </a:r>
          </a:p>
        </p:txBody>
      </p:sp>
    </p:spTree>
    <p:extLst>
      <p:ext uri="{BB962C8B-B14F-4D97-AF65-F5344CB8AC3E}">
        <p14:creationId xmlns:p14="http://schemas.microsoft.com/office/powerpoint/2010/main" val="4240926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2347F-67B5-2B3D-6DEA-B19F3577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852A9-6139-8A13-6E4E-02D581879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5) When Jesus then lifted up his eyes, and saw a great company come unto him, he saith unto Philip, Whence shall we buy bread, that these may eat?</a:t>
            </a:r>
          </a:p>
          <a:p>
            <a:pPr marL="0" indent="0">
              <a:buNone/>
            </a:pPr>
            <a:r>
              <a:rPr lang="en-US" dirty="0"/>
              <a:t>6) And this he said to prove him: for he himself knew what he would do.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[#metamoment]</a:t>
            </a:r>
          </a:p>
          <a:p>
            <a:pPr marL="0" indent="0">
              <a:buNone/>
            </a:pPr>
            <a:r>
              <a:rPr lang="en-US" dirty="0"/>
              <a:t>7) Philip answered him, Two hundred pennyworth of bread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[half a year’s salary] </a:t>
            </a:r>
            <a:r>
              <a:rPr lang="en-US" dirty="0"/>
              <a:t>is not sufficient for them, that every one of them may take a little.</a:t>
            </a:r>
          </a:p>
        </p:txBody>
      </p:sp>
    </p:spTree>
    <p:extLst>
      <p:ext uri="{BB962C8B-B14F-4D97-AF65-F5344CB8AC3E}">
        <p14:creationId xmlns:p14="http://schemas.microsoft.com/office/powerpoint/2010/main" val="275260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ECCA-F551-BFA5-5D1D-EED84AEA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F7B8-62CA-8763-D675-BEB2587D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8) One of his disciples, Andrew, Simon Peter's brother, saith unto him,</a:t>
            </a:r>
          </a:p>
          <a:p>
            <a:pPr marL="0" indent="0">
              <a:buNone/>
            </a:pPr>
            <a:r>
              <a:rPr lang="en-US" dirty="0"/>
              <a:t>9) There is a lad here, which hath five barley loaves, and two small fishes: but what are they among so many?</a:t>
            </a:r>
          </a:p>
          <a:p>
            <a:pPr marL="0" indent="0">
              <a:buNone/>
            </a:pPr>
            <a:r>
              <a:rPr lang="en-US" dirty="0"/>
              <a:t>10) And Jesus said, Make the men sit down. Now there was much grass in the place. So the men sat down, in number about five thousand.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5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FF43-5CDB-2E71-A0A9-D21D9B69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318"/>
            <a:ext cx="7886700" cy="1104636"/>
          </a:xfrm>
        </p:spPr>
        <p:txBody>
          <a:bodyPr/>
          <a:lstStyle/>
          <a:p>
            <a:r>
              <a:rPr lang="en-US" dirty="0"/>
              <a:t>How Many People?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41D26-74C4-9152-2604-95340768B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2653"/>
            <a:ext cx="7886700" cy="4166519"/>
          </a:xfrm>
        </p:spPr>
        <p:txBody>
          <a:bodyPr>
            <a:normAutofit/>
          </a:bodyPr>
          <a:lstStyle/>
          <a:p>
            <a:r>
              <a:rPr lang="en-US" sz="3400" dirty="0"/>
              <a:t>We know that there were 5,000 men. But two of the other gospels help us to understand this number did not include women and children.</a:t>
            </a:r>
          </a:p>
          <a:p>
            <a:r>
              <a:rPr lang="en-US" sz="3400" dirty="0"/>
              <a:t>So let’s do some conservative math! Let’s say there was only 2,500 women and 2,500 children. That is 10,000 people. Jesus went viral before the internet!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45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FF43-5CDB-2E71-A0A9-D21D9B69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318"/>
            <a:ext cx="7886700" cy="1104636"/>
          </a:xfrm>
        </p:spPr>
        <p:txBody>
          <a:bodyPr/>
          <a:lstStyle/>
          <a:p>
            <a:r>
              <a:rPr lang="en-US" dirty="0"/>
              <a:t>How Many People?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41D26-74C4-9152-2604-95340768B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2653"/>
            <a:ext cx="7886700" cy="4166519"/>
          </a:xfrm>
        </p:spPr>
        <p:txBody>
          <a:bodyPr>
            <a:normAutofit/>
          </a:bodyPr>
          <a:lstStyle/>
          <a:p>
            <a:r>
              <a:rPr lang="en-US" sz="3200" dirty="0"/>
              <a:t>But there was probably just as many women as men and probably twice as many children:</a:t>
            </a:r>
          </a:p>
          <a:p>
            <a:pPr marL="0" indent="0">
              <a:buNone/>
            </a:pPr>
            <a:r>
              <a:rPr lang="en-US" sz="3200" dirty="0"/>
              <a:t>5,000 men</a:t>
            </a:r>
          </a:p>
          <a:p>
            <a:pPr marL="0" indent="0">
              <a:buNone/>
            </a:pPr>
            <a:r>
              <a:rPr lang="en-US" sz="3200" dirty="0"/>
              <a:t>5,000 women</a:t>
            </a:r>
          </a:p>
          <a:p>
            <a:pPr marL="0" indent="0">
              <a:buNone/>
            </a:pPr>
            <a:r>
              <a:rPr lang="en-US" sz="3200" dirty="0"/>
              <a:t>10,000 children = approximately 20,000 souls!</a:t>
            </a:r>
          </a:p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How could He do this?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0466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4F1F-27C1-15C2-FAEC-1E6EFBB00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3" b="24451"/>
          <a:stretch/>
        </p:blipFill>
        <p:spPr bwMode="auto">
          <a:xfrm>
            <a:off x="20" y="1068"/>
            <a:ext cx="9143980" cy="571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54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643</Words>
  <Application>Microsoft Office PowerPoint</Application>
  <PresentationFormat>On-screen Show (16:10)</PresentationFormat>
  <Paragraphs>46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Meiryo</vt:lpstr>
      <vt:lpstr>Arial</vt:lpstr>
      <vt:lpstr>Candara</vt:lpstr>
      <vt:lpstr>Office Theme</vt:lpstr>
      <vt:lpstr>PowerPoint Presentation</vt:lpstr>
      <vt:lpstr>PowerPoint Presentation</vt:lpstr>
      <vt:lpstr>PowerPoint Presentation</vt:lpstr>
      <vt:lpstr>The Fourth Miracle</vt:lpstr>
      <vt:lpstr>John 6</vt:lpstr>
      <vt:lpstr>John 6</vt:lpstr>
      <vt:lpstr>How Many People?</vt:lpstr>
      <vt:lpstr>How Many People?</vt:lpstr>
      <vt:lpstr>PowerPoint Presentation</vt:lpstr>
      <vt:lpstr>PowerPoint Presentation</vt:lpstr>
      <vt:lpstr>PowerPoint Presentation</vt:lpstr>
      <vt:lpstr>St. Peter’s Fish</vt:lpstr>
      <vt:lpstr>John 6</vt:lpstr>
      <vt:lpstr>Isn’t It Amazing?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Roberts</dc:creator>
  <cp:lastModifiedBy>Sarah Roberts</cp:lastModifiedBy>
  <cp:revision>47</cp:revision>
  <dcterms:created xsi:type="dcterms:W3CDTF">2022-06-05T23:26:02Z</dcterms:created>
  <dcterms:modified xsi:type="dcterms:W3CDTF">2022-07-08T03:44:00Z</dcterms:modified>
</cp:coreProperties>
</file>