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7" r:id="rId2"/>
    <p:sldId id="256" r:id="rId3"/>
    <p:sldId id="261" r:id="rId4"/>
    <p:sldId id="276" r:id="rId5"/>
    <p:sldId id="262" r:id="rId6"/>
    <p:sldId id="274" r:id="rId7"/>
    <p:sldId id="263" r:id="rId8"/>
    <p:sldId id="272" r:id="rId9"/>
    <p:sldId id="264" r:id="rId10"/>
    <p:sldId id="267" r:id="rId11"/>
    <p:sldId id="265" r:id="rId12"/>
    <p:sldId id="269" r:id="rId13"/>
    <p:sldId id="270" r:id="rId14"/>
    <p:sldId id="266" r:id="rId15"/>
    <p:sldId id="275" r:id="rId16"/>
    <p:sldId id="271" r:id="rId17"/>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4C0B22"/>
    <a:srgbClr val="225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97" d="100"/>
          <a:sy n="97" d="100"/>
        </p:scale>
        <p:origin x="1015"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286000" y="4623237"/>
            <a:ext cx="6858000" cy="853965"/>
          </a:xfrm>
          <a:effectLst/>
        </p:spPr>
        <p:txBody>
          <a:bodyPr>
            <a:normAutofit/>
          </a:bodyPr>
          <a:lstStyle>
            <a:lvl1pPr marL="0" indent="0" algn="ctr">
              <a:buNone/>
              <a:defRPr sz="3600" b="1" i="1">
                <a:ln w="6350" cap="rnd" cmpd="sng">
                  <a:noFill/>
                </a:ln>
                <a:solidFill>
                  <a:schemeClr val="accent5">
                    <a:lumMod val="75000"/>
                  </a:schemeClr>
                </a:solidFill>
                <a:effectLst>
                  <a:glow rad="1384300">
                    <a:schemeClr val="bg1">
                      <a:alpha val="60000"/>
                    </a:schemeClr>
                  </a:glo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“So that you might believe.”</a:t>
            </a:r>
          </a:p>
        </p:txBody>
      </p:sp>
    </p:spTree>
    <p:extLst>
      <p:ext uri="{BB962C8B-B14F-4D97-AF65-F5344CB8AC3E}">
        <p14:creationId xmlns:p14="http://schemas.microsoft.com/office/powerpoint/2010/main" val="267214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03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02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83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0790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85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472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A3C7F9-93EB-4EBC-A8CF-019FDE64202B}" type="datetimeFigureOut">
              <a:rPr lang="en-US" smtClean="0"/>
              <a:t>7/7/2022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1934117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A3C7F9-93EB-4EBC-A8CF-019FDE64202B}" type="datetimeFigureOut">
              <a:rPr lang="en-US" smtClean="0"/>
              <a:t>7/7/2022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542970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A3C7F9-93EB-4EBC-A8CF-019FDE64202B}" type="datetimeFigureOut">
              <a:rPr lang="en-US" smtClean="0"/>
              <a:t>7/7/2022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1884439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56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7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rgbClr val="4C0B22"/>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b="0">
                <a:solidFill>
                  <a:srgbClr val="4C0B22"/>
                </a:solidFill>
              </a:defRPr>
            </a:lvl1pPr>
            <a:lvl2pPr>
              <a:defRPr sz="2400" b="0">
                <a:solidFill>
                  <a:srgbClr val="4C0B22"/>
                </a:solidFill>
              </a:defRPr>
            </a:lvl2pPr>
            <a:lvl3pPr>
              <a:defRPr sz="2400" b="0">
                <a:solidFill>
                  <a:srgbClr val="4C0B22"/>
                </a:solidFill>
              </a:defRPr>
            </a:lvl3pPr>
            <a:lvl4pPr>
              <a:defRPr sz="2400" b="0">
                <a:solidFill>
                  <a:srgbClr val="4C0B22"/>
                </a:solidFill>
              </a:defRPr>
            </a:lvl4pPr>
            <a:lvl5pPr>
              <a:defRPr sz="2400" b="0">
                <a:solidFill>
                  <a:srgbClr val="4C0B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813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13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117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88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213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19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97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08A3C7F9-93EB-4EBC-A8CF-019FDE64202B}" type="datetimeFigureOut">
              <a:rPr lang="en-US" smtClean="0"/>
              <a:t>7/7/2022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B9888065-41CA-422A-8B09-4CA246014EBC}" type="slidenum">
              <a:rPr lang="en-US" smtClean="0"/>
              <a:t>‹#›</a:t>
            </a:fld>
            <a:endParaRPr lang="en-US"/>
          </a:p>
        </p:txBody>
      </p:sp>
    </p:spTree>
    <p:extLst>
      <p:ext uri="{BB962C8B-B14F-4D97-AF65-F5344CB8AC3E}">
        <p14:creationId xmlns:p14="http://schemas.microsoft.com/office/powerpoint/2010/main" val="3908194980"/>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63" r:id="rId16"/>
    <p:sldLayoutId id="2147483666" r:id="rId17"/>
    <p:sldLayoutId id="2147483680" r:id="rId18"/>
    <p:sldLayoutId id="2147483681" r:id="rId19"/>
  </p:sldLayoutIdLst>
  <p:txStyles>
    <p:titleStyle>
      <a:lvl1pPr algn="l" defTabSz="685800" rtl="0" eaLnBrk="1" latinLnBrk="0" hangingPunct="1">
        <a:lnSpc>
          <a:spcPct val="90000"/>
        </a:lnSpc>
        <a:spcBef>
          <a:spcPct val="0"/>
        </a:spcBef>
        <a:buNone/>
        <a:defRPr sz="3300" b="1" kern="1200">
          <a:solidFill>
            <a:schemeClr val="accent5">
              <a:lumMod val="7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5">
              <a:lumMod val="7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5">
              <a:lumMod val="7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5">
              <a:lumMod val="7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7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nfo@reflectingthedesigner.com?subject=7%20Super%20Signs%20PowerPoint%20Files" TargetMode="Externa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331C8E-CEE9-0F9C-F50E-3F079B5A41D3}"/>
              </a:ext>
            </a:extLst>
          </p:cNvPr>
          <p:cNvSpPr txBox="1"/>
          <p:nvPr/>
        </p:nvSpPr>
        <p:spPr>
          <a:xfrm>
            <a:off x="2242644" y="1493343"/>
            <a:ext cx="4658711" cy="3139321"/>
          </a:xfrm>
          <a:prstGeom prst="rect">
            <a:avLst/>
          </a:prstGeom>
          <a:noFill/>
        </p:spPr>
        <p:txBody>
          <a:bodyPr wrap="square">
            <a:spAutoFit/>
          </a:bodyPr>
          <a:lstStyle/>
          <a:p>
            <a:pPr algn="ctr"/>
            <a:r>
              <a:rPr lang="en-US" dirty="0">
                <a:solidFill>
                  <a:schemeClr val="accent1">
                    <a:lumMod val="75000"/>
                  </a:schemeClr>
                </a:solidFill>
              </a:rPr>
              <a:t>The following PowerPoint is taken from a junior camp sermon series by Bob Roberts preached at the Wilds Christian Camp during the summer of 2022. </a:t>
            </a:r>
          </a:p>
          <a:p>
            <a:pPr algn="ctr"/>
            <a:endParaRPr lang="en-US" dirty="0">
              <a:solidFill>
                <a:schemeClr val="accent1">
                  <a:lumMod val="75000"/>
                </a:schemeClr>
              </a:solidFill>
            </a:endParaRPr>
          </a:p>
          <a:p>
            <a:pPr algn="ctr"/>
            <a:r>
              <a:rPr lang="en-US" dirty="0">
                <a:solidFill>
                  <a:schemeClr val="accent1">
                    <a:lumMod val="75000"/>
                  </a:schemeClr>
                </a:solidFill>
              </a:rPr>
              <a:t>Find full Bible study posts from this series and more resources at reflectingthedesigner.com.</a:t>
            </a:r>
          </a:p>
          <a:p>
            <a:pPr algn="ctr"/>
            <a:endParaRPr lang="en-US" dirty="0">
              <a:solidFill>
                <a:schemeClr val="accent1">
                  <a:lumMod val="75000"/>
                </a:schemeClr>
              </a:solidFill>
            </a:endParaRPr>
          </a:p>
          <a:p>
            <a:pPr algn="ctr"/>
            <a:r>
              <a:rPr lang="en-US" dirty="0">
                <a:solidFill>
                  <a:schemeClr val="accent1">
                    <a:lumMod val="75000"/>
                  </a:schemeClr>
                </a:solidFill>
              </a:rPr>
              <a:t>Email questions to </a:t>
            </a:r>
            <a:r>
              <a:rPr lang="en-US" dirty="0">
                <a:solidFill>
                  <a:schemeClr val="accent1">
                    <a:lumMod val="75000"/>
                  </a:schemeClr>
                </a:solidFill>
                <a:hlinkClick r:id="rId2"/>
              </a:rPr>
              <a:t>info@reflectingthedesigner.com</a:t>
            </a:r>
            <a:endParaRPr lang="en-US" dirty="0">
              <a:solidFill>
                <a:schemeClr val="accent1">
                  <a:lumMod val="75000"/>
                </a:schemeClr>
              </a:solidFill>
            </a:endParaRPr>
          </a:p>
          <a:p>
            <a:endParaRPr lang="en-US" dirty="0"/>
          </a:p>
        </p:txBody>
      </p:sp>
    </p:spTree>
    <p:extLst>
      <p:ext uri="{BB962C8B-B14F-4D97-AF65-F5344CB8AC3E}">
        <p14:creationId xmlns:p14="http://schemas.microsoft.com/office/powerpoint/2010/main" val="60686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bethesda">
            <a:extLst>
              <a:ext uri="{FF2B5EF4-FFF2-40B4-BE49-F238E27FC236}">
                <a16:creationId xmlns:a16="http://schemas.microsoft.com/office/drawing/2014/main" id="{F710EEC6-23FA-33E3-8B33-B53DFC7F417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682"/>
          <a:stretch/>
        </p:blipFill>
        <p:spPr bwMode="auto">
          <a:xfrm>
            <a:off x="20" y="1068"/>
            <a:ext cx="9143980" cy="571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579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B53D-7050-57F7-3BB1-DC578D82227B}"/>
              </a:ext>
            </a:extLst>
          </p:cNvPr>
          <p:cNvSpPr>
            <a:spLocks noGrp="1"/>
          </p:cNvSpPr>
          <p:nvPr>
            <p:ph type="title"/>
          </p:nvPr>
        </p:nvSpPr>
        <p:spPr/>
        <p:txBody>
          <a:bodyPr/>
          <a:lstStyle/>
          <a:p>
            <a:r>
              <a:rPr lang="en-US" dirty="0"/>
              <a:t>Jesus Seeks &amp; Saves!</a:t>
            </a:r>
          </a:p>
        </p:txBody>
      </p:sp>
      <p:sp>
        <p:nvSpPr>
          <p:cNvPr id="3" name="Content Placeholder 2">
            <a:extLst>
              <a:ext uri="{FF2B5EF4-FFF2-40B4-BE49-F238E27FC236}">
                <a16:creationId xmlns:a16="http://schemas.microsoft.com/office/drawing/2014/main" id="{5DBD3A22-6155-7765-E857-6B753E498127}"/>
              </a:ext>
            </a:extLst>
          </p:cNvPr>
          <p:cNvSpPr>
            <a:spLocks noGrp="1"/>
          </p:cNvSpPr>
          <p:nvPr>
            <p:ph idx="1"/>
          </p:nvPr>
        </p:nvSpPr>
        <p:spPr/>
        <p:txBody>
          <a:bodyPr/>
          <a:lstStyle/>
          <a:p>
            <a:r>
              <a:rPr lang="en-US" dirty="0"/>
              <a:t>In the second miracle, we saw someone seeking Jesus. </a:t>
            </a:r>
          </a:p>
          <a:p>
            <a:r>
              <a:rPr lang="en-US" dirty="0"/>
              <a:t>In the third miracle, we see Jesus seeking someone. </a:t>
            </a:r>
          </a:p>
          <a:p>
            <a:r>
              <a:rPr lang="en-US" dirty="0"/>
              <a:t>But even in the second miracle, Jesus graciously gave that man far more than he was ever initially looking to receive!</a:t>
            </a:r>
          </a:p>
          <a:p>
            <a:r>
              <a:rPr lang="en-US" dirty="0"/>
              <a:t>Let’s watch Jesus seek and save the lame man…</a:t>
            </a:r>
          </a:p>
          <a:p>
            <a:endParaRPr lang="en-US" dirty="0"/>
          </a:p>
        </p:txBody>
      </p:sp>
    </p:spTree>
    <p:extLst>
      <p:ext uri="{BB962C8B-B14F-4D97-AF65-F5344CB8AC3E}">
        <p14:creationId xmlns:p14="http://schemas.microsoft.com/office/powerpoint/2010/main" val="411263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E5000-A75F-4A81-34FE-E0D460FA809A}"/>
              </a:ext>
            </a:extLst>
          </p:cNvPr>
          <p:cNvSpPr>
            <a:spLocks noGrp="1"/>
          </p:cNvSpPr>
          <p:nvPr>
            <p:ph type="title"/>
          </p:nvPr>
        </p:nvSpPr>
        <p:spPr/>
        <p:txBody>
          <a:bodyPr/>
          <a:lstStyle/>
          <a:p>
            <a:r>
              <a:rPr lang="en-US" dirty="0"/>
              <a:t>John 5</a:t>
            </a:r>
          </a:p>
        </p:txBody>
      </p:sp>
      <p:sp>
        <p:nvSpPr>
          <p:cNvPr id="3" name="Content Placeholder 2">
            <a:extLst>
              <a:ext uri="{FF2B5EF4-FFF2-40B4-BE49-F238E27FC236}">
                <a16:creationId xmlns:a16="http://schemas.microsoft.com/office/drawing/2014/main" id="{3CAE62EC-9916-E67C-CF89-C4288A33CE50}"/>
              </a:ext>
            </a:extLst>
          </p:cNvPr>
          <p:cNvSpPr>
            <a:spLocks noGrp="1"/>
          </p:cNvSpPr>
          <p:nvPr>
            <p:ph idx="1"/>
          </p:nvPr>
        </p:nvSpPr>
        <p:spPr>
          <a:xfrm>
            <a:off x="628650" y="1408908"/>
            <a:ext cx="7886700" cy="3738562"/>
          </a:xfrm>
        </p:spPr>
        <p:txBody>
          <a:bodyPr>
            <a:normAutofit fontScale="92500" lnSpcReduction="10000"/>
          </a:bodyPr>
          <a:lstStyle/>
          <a:p>
            <a:pPr marL="0" indent="0">
              <a:buNone/>
            </a:pPr>
            <a:r>
              <a:rPr lang="en-US" dirty="0"/>
              <a:t>5) And a certain man was there, which had an infirmity thirty and eight years.</a:t>
            </a:r>
          </a:p>
          <a:p>
            <a:pPr marL="0" indent="0">
              <a:buNone/>
            </a:pPr>
            <a:r>
              <a:rPr lang="en-US" dirty="0"/>
              <a:t>6) When Jesus saw him lie, and knew that he had been now a long time in that case, he saith unto him, Wilt thou be made whole?</a:t>
            </a:r>
          </a:p>
          <a:p>
            <a:pPr marL="0" indent="0">
              <a:buNone/>
            </a:pPr>
            <a:r>
              <a:rPr lang="en-US" dirty="0">
                <a:solidFill>
                  <a:schemeClr val="accent2">
                    <a:lumMod val="75000"/>
                  </a:schemeClr>
                </a:solidFill>
              </a:rPr>
              <a:t>[It is no fun to be lame! I was partially lame once…]</a:t>
            </a:r>
          </a:p>
          <a:p>
            <a:pPr marL="0" indent="0">
              <a:buNone/>
            </a:pPr>
            <a:r>
              <a:rPr lang="en-US" dirty="0"/>
              <a:t>7) The impotent man answered him, Sir, I have no man, when the water is troubled, to put me into the pool: but while I am coming, another </a:t>
            </a:r>
            <a:r>
              <a:rPr lang="en-US" dirty="0" err="1"/>
              <a:t>steppeth</a:t>
            </a:r>
            <a:r>
              <a:rPr lang="en-US" dirty="0"/>
              <a:t> down before me.</a:t>
            </a:r>
          </a:p>
        </p:txBody>
      </p:sp>
    </p:spTree>
    <p:extLst>
      <p:ext uri="{BB962C8B-B14F-4D97-AF65-F5344CB8AC3E}">
        <p14:creationId xmlns:p14="http://schemas.microsoft.com/office/powerpoint/2010/main" val="117435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2E75-9AAE-7239-A361-13ADCC6ACD68}"/>
              </a:ext>
            </a:extLst>
          </p:cNvPr>
          <p:cNvSpPr>
            <a:spLocks noGrp="1"/>
          </p:cNvSpPr>
          <p:nvPr>
            <p:ph type="title"/>
          </p:nvPr>
        </p:nvSpPr>
        <p:spPr/>
        <p:txBody>
          <a:bodyPr/>
          <a:lstStyle/>
          <a:p>
            <a:r>
              <a:rPr lang="en-US" dirty="0"/>
              <a:t>John 5</a:t>
            </a:r>
          </a:p>
        </p:txBody>
      </p:sp>
      <p:sp>
        <p:nvSpPr>
          <p:cNvPr id="3" name="Content Placeholder 2">
            <a:extLst>
              <a:ext uri="{FF2B5EF4-FFF2-40B4-BE49-F238E27FC236}">
                <a16:creationId xmlns:a16="http://schemas.microsoft.com/office/drawing/2014/main" id="{FC3AE306-5436-50F2-4CB5-CCDEB344F026}"/>
              </a:ext>
            </a:extLst>
          </p:cNvPr>
          <p:cNvSpPr>
            <a:spLocks noGrp="1"/>
          </p:cNvSpPr>
          <p:nvPr>
            <p:ph idx="1"/>
          </p:nvPr>
        </p:nvSpPr>
        <p:spPr>
          <a:xfrm>
            <a:off x="628650" y="1347952"/>
            <a:ext cx="7886700" cy="3799517"/>
          </a:xfrm>
        </p:spPr>
        <p:txBody>
          <a:bodyPr>
            <a:normAutofit lnSpcReduction="10000"/>
          </a:bodyPr>
          <a:lstStyle/>
          <a:p>
            <a:pPr marL="0" indent="0">
              <a:buNone/>
            </a:pPr>
            <a:r>
              <a:rPr lang="en-US" dirty="0"/>
              <a:t>8) Jesus saith unto him, Rise, take up thy bed, and walk.</a:t>
            </a:r>
          </a:p>
          <a:p>
            <a:pPr marL="0" indent="0">
              <a:buNone/>
            </a:pPr>
            <a:r>
              <a:rPr lang="en-US" dirty="0"/>
              <a:t>9) And immediately the man was made whole, and took up his bed, and walked: and on the same day was the sabbath.</a:t>
            </a:r>
          </a:p>
          <a:p>
            <a:pPr marL="514350" indent="-514350">
              <a:buFont typeface="+mj-lt"/>
              <a:buAutoNum type="arabicPeriod"/>
            </a:pPr>
            <a:r>
              <a:rPr lang="en-US" b="1" dirty="0">
                <a:solidFill>
                  <a:schemeClr val="accent2">
                    <a:lumMod val="75000"/>
                  </a:schemeClr>
                </a:solidFill>
              </a:rPr>
              <a:t>THINKING QUESTION: </a:t>
            </a:r>
            <a:r>
              <a:rPr lang="en-US" i="1" dirty="0"/>
              <a:t>What did the lame man contribute to his healing?</a:t>
            </a:r>
          </a:p>
          <a:p>
            <a:pPr marL="514350" indent="-514350">
              <a:buFont typeface="+mj-lt"/>
              <a:buAutoNum type="arabicPeriod"/>
            </a:pPr>
            <a:r>
              <a:rPr lang="en-US" b="1" dirty="0">
                <a:solidFill>
                  <a:schemeClr val="accent2">
                    <a:lumMod val="75000"/>
                  </a:schemeClr>
                </a:solidFill>
              </a:rPr>
              <a:t>THINKING QUESTION: </a:t>
            </a:r>
            <a:r>
              <a:rPr lang="en-US" i="1" dirty="0"/>
              <a:t>What spiritual reality about ourselves does this miracle remind us of?</a:t>
            </a:r>
          </a:p>
          <a:p>
            <a:endParaRPr lang="en-US" dirty="0"/>
          </a:p>
        </p:txBody>
      </p:sp>
    </p:spTree>
    <p:extLst>
      <p:ext uri="{BB962C8B-B14F-4D97-AF65-F5344CB8AC3E}">
        <p14:creationId xmlns:p14="http://schemas.microsoft.com/office/powerpoint/2010/main" val="360839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BF59-539A-7BCA-795D-4F5BBB3928FC}"/>
              </a:ext>
            </a:extLst>
          </p:cNvPr>
          <p:cNvSpPr>
            <a:spLocks noGrp="1"/>
          </p:cNvSpPr>
          <p:nvPr>
            <p:ph type="title"/>
          </p:nvPr>
        </p:nvSpPr>
        <p:spPr>
          <a:xfrm>
            <a:off x="628650" y="517105"/>
            <a:ext cx="7886700" cy="1104636"/>
          </a:xfrm>
        </p:spPr>
        <p:txBody>
          <a:bodyPr/>
          <a:lstStyle/>
          <a:p>
            <a:r>
              <a:rPr lang="en-US" dirty="0"/>
              <a:t>We Are Spiritually Lame</a:t>
            </a:r>
            <a:br>
              <a:rPr lang="en-US" dirty="0"/>
            </a:br>
            <a:r>
              <a:rPr lang="en-US" sz="2400" dirty="0"/>
              <a:t>Ephesians 2</a:t>
            </a:r>
            <a:endParaRPr lang="en-US" dirty="0"/>
          </a:p>
        </p:txBody>
      </p:sp>
      <p:sp>
        <p:nvSpPr>
          <p:cNvPr id="3" name="Content Placeholder 2">
            <a:extLst>
              <a:ext uri="{FF2B5EF4-FFF2-40B4-BE49-F238E27FC236}">
                <a16:creationId xmlns:a16="http://schemas.microsoft.com/office/drawing/2014/main" id="{D1BCE99F-0AC2-906E-D426-09B3E769BEA1}"/>
              </a:ext>
            </a:extLst>
          </p:cNvPr>
          <p:cNvSpPr>
            <a:spLocks noGrp="1"/>
          </p:cNvSpPr>
          <p:nvPr>
            <p:ph idx="1"/>
          </p:nvPr>
        </p:nvSpPr>
        <p:spPr>
          <a:xfrm>
            <a:off x="628649" y="1864272"/>
            <a:ext cx="8014607" cy="3434894"/>
          </a:xfrm>
        </p:spPr>
        <p:txBody>
          <a:bodyPr>
            <a:normAutofit fontScale="77500" lnSpcReduction="20000"/>
          </a:bodyPr>
          <a:lstStyle/>
          <a:p>
            <a:pPr marL="0" indent="0">
              <a:lnSpc>
                <a:spcPct val="120000"/>
              </a:lnSpc>
              <a:buNone/>
            </a:pPr>
            <a:r>
              <a:rPr lang="en-US" dirty="0"/>
              <a:t>1) And you hath he quickened, who were dead in trespasses and sins;</a:t>
            </a:r>
          </a:p>
          <a:p>
            <a:pPr marL="0" indent="0">
              <a:lnSpc>
                <a:spcPct val="120000"/>
              </a:lnSpc>
              <a:buNone/>
            </a:pPr>
            <a:r>
              <a:rPr lang="en-US" dirty="0"/>
              <a:t>2) Wherein in time past ye walked according to the course of this world, according to the prince of the power of the air, the spirit that now worketh in the children of disobedience:</a:t>
            </a:r>
          </a:p>
          <a:p>
            <a:pPr marL="0" indent="0">
              <a:lnSpc>
                <a:spcPct val="120000"/>
              </a:lnSpc>
              <a:buNone/>
            </a:pPr>
            <a:r>
              <a:rPr lang="en-US" dirty="0"/>
              <a:t>3) Among whom also we all had our conversation in times past in the lusts of our flesh, fulfilling the desires of the flesh and of the mind; and were by nature the children of wrath, even as others.</a:t>
            </a:r>
          </a:p>
          <a:p>
            <a:pPr marL="0" indent="0">
              <a:lnSpc>
                <a:spcPct val="120000"/>
              </a:lnSpc>
              <a:buNone/>
            </a:pPr>
            <a:endParaRPr lang="en-US" dirty="0"/>
          </a:p>
        </p:txBody>
      </p:sp>
    </p:spTree>
    <p:extLst>
      <p:ext uri="{BB962C8B-B14F-4D97-AF65-F5344CB8AC3E}">
        <p14:creationId xmlns:p14="http://schemas.microsoft.com/office/powerpoint/2010/main" val="356420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BF59-539A-7BCA-795D-4F5BBB3928FC}"/>
              </a:ext>
            </a:extLst>
          </p:cNvPr>
          <p:cNvSpPr>
            <a:spLocks noGrp="1"/>
          </p:cNvSpPr>
          <p:nvPr>
            <p:ph type="title"/>
          </p:nvPr>
        </p:nvSpPr>
        <p:spPr>
          <a:xfrm>
            <a:off x="628650" y="517105"/>
            <a:ext cx="7886700" cy="1104636"/>
          </a:xfrm>
        </p:spPr>
        <p:txBody>
          <a:bodyPr/>
          <a:lstStyle/>
          <a:p>
            <a:r>
              <a:rPr lang="en-US" dirty="0"/>
              <a:t>We Are Spiritually Lame</a:t>
            </a:r>
            <a:br>
              <a:rPr lang="en-US" dirty="0"/>
            </a:br>
            <a:r>
              <a:rPr lang="en-US" sz="2400" dirty="0"/>
              <a:t>Ephesians 2</a:t>
            </a:r>
            <a:endParaRPr lang="en-US" dirty="0"/>
          </a:p>
        </p:txBody>
      </p:sp>
      <p:sp>
        <p:nvSpPr>
          <p:cNvPr id="3" name="Content Placeholder 2">
            <a:extLst>
              <a:ext uri="{FF2B5EF4-FFF2-40B4-BE49-F238E27FC236}">
                <a16:creationId xmlns:a16="http://schemas.microsoft.com/office/drawing/2014/main" id="{D1BCE99F-0AC2-906E-D426-09B3E769BEA1}"/>
              </a:ext>
            </a:extLst>
          </p:cNvPr>
          <p:cNvSpPr>
            <a:spLocks noGrp="1"/>
          </p:cNvSpPr>
          <p:nvPr>
            <p:ph idx="1"/>
          </p:nvPr>
        </p:nvSpPr>
        <p:spPr>
          <a:xfrm>
            <a:off x="628649" y="1864272"/>
            <a:ext cx="8014607" cy="3434894"/>
          </a:xfrm>
        </p:spPr>
        <p:txBody>
          <a:bodyPr>
            <a:normAutofit/>
          </a:bodyPr>
          <a:lstStyle/>
          <a:p>
            <a:pPr marL="0" indent="0">
              <a:buNone/>
            </a:pPr>
            <a:r>
              <a:rPr lang="en-US" dirty="0"/>
              <a:t>4) But God, who is rich in mercy, for his great love wherewith he loved us,</a:t>
            </a:r>
          </a:p>
          <a:p>
            <a:pPr marL="0" indent="0">
              <a:buNone/>
            </a:pPr>
            <a:r>
              <a:rPr lang="en-US" dirty="0"/>
              <a:t>5) Even when we were dead in sins, hath quickened us together with Christ, (by grace ye are saved;)</a:t>
            </a:r>
          </a:p>
          <a:p>
            <a:pPr marL="0" indent="0">
              <a:lnSpc>
                <a:spcPct val="120000"/>
              </a:lnSpc>
              <a:buNone/>
            </a:pPr>
            <a:endParaRPr lang="en-US" dirty="0"/>
          </a:p>
        </p:txBody>
      </p:sp>
    </p:spTree>
    <p:extLst>
      <p:ext uri="{BB962C8B-B14F-4D97-AF65-F5344CB8AC3E}">
        <p14:creationId xmlns:p14="http://schemas.microsoft.com/office/powerpoint/2010/main" val="32258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8D00-B0CA-190B-5B34-FDF666814F95}"/>
              </a:ext>
            </a:extLst>
          </p:cNvPr>
          <p:cNvSpPr>
            <a:spLocks noGrp="1"/>
          </p:cNvSpPr>
          <p:nvPr>
            <p:ph type="title"/>
          </p:nvPr>
        </p:nvSpPr>
        <p:spPr/>
        <p:txBody>
          <a:bodyPr/>
          <a:lstStyle/>
          <a:p>
            <a:r>
              <a:rPr lang="en-US" dirty="0"/>
              <a:t>John 5</a:t>
            </a:r>
          </a:p>
        </p:txBody>
      </p:sp>
      <p:sp>
        <p:nvSpPr>
          <p:cNvPr id="3" name="Content Placeholder 2">
            <a:extLst>
              <a:ext uri="{FF2B5EF4-FFF2-40B4-BE49-F238E27FC236}">
                <a16:creationId xmlns:a16="http://schemas.microsoft.com/office/drawing/2014/main" id="{FD425250-07EF-FC97-A012-2E49E6C54639}"/>
              </a:ext>
            </a:extLst>
          </p:cNvPr>
          <p:cNvSpPr>
            <a:spLocks noGrp="1"/>
          </p:cNvSpPr>
          <p:nvPr>
            <p:ph idx="1"/>
          </p:nvPr>
        </p:nvSpPr>
        <p:spPr>
          <a:xfrm>
            <a:off x="628650" y="1332186"/>
            <a:ext cx="7886700" cy="3940854"/>
          </a:xfrm>
        </p:spPr>
        <p:txBody>
          <a:bodyPr>
            <a:normAutofit fontScale="77500" lnSpcReduction="20000"/>
          </a:bodyPr>
          <a:lstStyle/>
          <a:p>
            <a:pPr marL="0" indent="0">
              <a:lnSpc>
                <a:spcPct val="120000"/>
              </a:lnSpc>
              <a:buNone/>
            </a:pPr>
            <a:r>
              <a:rPr lang="en-US" dirty="0"/>
              <a:t>14) Afterward Jesus </a:t>
            </a:r>
            <a:r>
              <a:rPr lang="en-US" dirty="0" err="1"/>
              <a:t>findeth</a:t>
            </a:r>
            <a:r>
              <a:rPr lang="en-US" dirty="0"/>
              <a:t> him [the lame man made whole] in the temple, and said unto him, Behold, thou art made whole: sin no more, lest a worse thing come unto thee.</a:t>
            </a:r>
          </a:p>
          <a:p>
            <a:pPr marL="0" indent="0">
              <a:lnSpc>
                <a:spcPct val="120000"/>
              </a:lnSpc>
              <a:buNone/>
            </a:pPr>
            <a:r>
              <a:rPr lang="en-US" dirty="0"/>
              <a:t>15) The man departed, and told the Jews that it was Jesus, which had made him whole.</a:t>
            </a:r>
          </a:p>
          <a:p>
            <a:pPr marL="0" indent="0">
              <a:lnSpc>
                <a:spcPct val="120000"/>
              </a:lnSpc>
              <a:buNone/>
            </a:pPr>
            <a:r>
              <a:rPr lang="en-US" dirty="0"/>
              <a:t>16) And therefore did the Jews persecute Jesus, and sought to slay him, because he had done these things on the sabbath day.</a:t>
            </a:r>
          </a:p>
          <a:p>
            <a:pPr marL="0" indent="0">
              <a:lnSpc>
                <a:spcPct val="120000"/>
              </a:lnSpc>
              <a:buNone/>
            </a:pPr>
            <a:r>
              <a:rPr lang="en-US" b="1" i="1" dirty="0"/>
              <a:t>Oh what mercy this is that His miracles still speak to us today and remind us of His true mission! Only Jesus can heal the lame! Only Jesus makes dead things alive. All glory to Him!</a:t>
            </a:r>
          </a:p>
        </p:txBody>
      </p:sp>
    </p:spTree>
    <p:extLst>
      <p:ext uri="{BB962C8B-B14F-4D97-AF65-F5344CB8AC3E}">
        <p14:creationId xmlns:p14="http://schemas.microsoft.com/office/powerpoint/2010/main" val="397673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F5D31A4-9A6B-E605-2626-9DD2CC8EF47F}"/>
              </a:ext>
            </a:extLst>
          </p:cNvPr>
          <p:cNvSpPr/>
          <p:nvPr/>
        </p:nvSpPr>
        <p:spPr>
          <a:xfrm>
            <a:off x="3910583" y="3802121"/>
            <a:ext cx="3608833" cy="1722382"/>
          </a:xfrm>
          <a:prstGeom prst="ellipse">
            <a:avLst/>
          </a:prstGeom>
          <a:solidFill>
            <a:schemeClr val="bg1">
              <a:alpha val="10000"/>
            </a:schemeClr>
          </a:solidFill>
          <a:ln>
            <a:noFill/>
          </a:ln>
          <a:effectLst>
            <a:glow rad="1905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08AF23D1-AFDB-199D-2D23-1861595BADD2}"/>
              </a:ext>
            </a:extLst>
          </p:cNvPr>
          <p:cNvSpPr txBox="1">
            <a:spLocks/>
          </p:cNvSpPr>
          <p:nvPr/>
        </p:nvSpPr>
        <p:spPr>
          <a:xfrm>
            <a:off x="2286000" y="3996563"/>
            <a:ext cx="6858000" cy="1527940"/>
          </a:xfrm>
          <a:prstGeom prst="rect">
            <a:avLst/>
          </a:prstGeom>
          <a:effectLst/>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3600" b="1" i="1" kern="1200">
                <a:ln w="6350" cap="rnd" cmpd="sng">
                  <a:noFill/>
                </a:ln>
                <a:solidFill>
                  <a:schemeClr val="accent5">
                    <a:lumMod val="75000"/>
                  </a:schemeClr>
                </a:solidFill>
                <a:effectLst>
                  <a:glow rad="1384300">
                    <a:schemeClr val="bg1">
                      <a:alpha val="60000"/>
                    </a:schemeClr>
                  </a:glow>
                </a:effectLst>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accent5">
                    <a:lumMod val="75000"/>
                  </a:schemeClr>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accent5">
                    <a:lumMod val="75000"/>
                  </a:schemeClr>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accent5">
                    <a:lumMod val="75000"/>
                  </a:schemeClr>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accent5">
                    <a:lumMod val="75000"/>
                  </a:schemeClr>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4800" i="0" dirty="0">
                <a:ln w="25400" cap="rnd" cmpd="sng">
                  <a:noFill/>
                </a:ln>
                <a:solidFill>
                  <a:srgbClr val="2E75B6"/>
                </a:solidFill>
                <a:effectLst/>
              </a:rPr>
              <a:t>Miracle #3</a:t>
            </a:r>
          </a:p>
          <a:p>
            <a:r>
              <a:rPr lang="en-US" i="0" dirty="0">
                <a:ln w="25400" cap="rnd" cmpd="sng">
                  <a:noFill/>
                </a:ln>
                <a:solidFill>
                  <a:srgbClr val="2E75B6"/>
                </a:solidFill>
                <a:effectLst/>
              </a:rPr>
              <a:t>Jesus Made the Lame Man Walk</a:t>
            </a:r>
          </a:p>
          <a:p>
            <a:r>
              <a:rPr lang="en-US" sz="3500" i="0" dirty="0">
                <a:ln w="25400" cap="rnd" cmpd="sng">
                  <a:noFill/>
                </a:ln>
                <a:solidFill>
                  <a:srgbClr val="2E75B6"/>
                </a:solidFill>
                <a:effectLst/>
              </a:rPr>
              <a:t>John 5:1-18</a:t>
            </a:r>
          </a:p>
        </p:txBody>
      </p:sp>
      <p:pic>
        <p:nvPicPr>
          <p:cNvPr id="5" name="Picture 4" descr="A blue sign with white text&#10;&#10;Description automatically generated with low confidence">
            <a:extLst>
              <a:ext uri="{FF2B5EF4-FFF2-40B4-BE49-F238E27FC236}">
                <a16:creationId xmlns:a16="http://schemas.microsoft.com/office/drawing/2014/main" id="{5F4EBD8D-9E0B-B42A-5C9B-0C6450639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90" y="679906"/>
            <a:ext cx="5237543" cy="2800332"/>
          </a:xfrm>
          <a:prstGeom prst="rect">
            <a:avLst/>
          </a:prstGeom>
        </p:spPr>
      </p:pic>
    </p:spTree>
    <p:extLst>
      <p:ext uri="{BB962C8B-B14F-4D97-AF65-F5344CB8AC3E}">
        <p14:creationId xmlns:p14="http://schemas.microsoft.com/office/powerpoint/2010/main" val="273047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3EBA49-BBAF-C944-EA63-51F8106DA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586" y="3011213"/>
            <a:ext cx="2703787" cy="2703787"/>
          </a:xfrm>
          <a:prstGeom prst="rect">
            <a:avLst/>
          </a:prstGeom>
        </p:spPr>
      </p:pic>
      <p:pic>
        <p:nvPicPr>
          <p:cNvPr id="5" name="Picture 4">
            <a:extLst>
              <a:ext uri="{FF2B5EF4-FFF2-40B4-BE49-F238E27FC236}">
                <a16:creationId xmlns:a16="http://schemas.microsoft.com/office/drawing/2014/main" id="{03C51D5F-EF1C-99C1-0C01-736C5EC62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177" y="2065281"/>
            <a:ext cx="2664373" cy="2664373"/>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87B4604D-A1F8-59FD-761E-C38D56D73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3" y="141385"/>
            <a:ext cx="9144000" cy="2244891"/>
          </a:xfrm>
          <a:prstGeom prst="rect">
            <a:avLst/>
          </a:prstGeom>
        </p:spPr>
      </p:pic>
    </p:spTree>
    <p:extLst>
      <p:ext uri="{BB962C8B-B14F-4D97-AF65-F5344CB8AC3E}">
        <p14:creationId xmlns:p14="http://schemas.microsoft.com/office/powerpoint/2010/main" val="11086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25CE7C-8D44-2A00-F4CE-50659010E3C7}"/>
              </a:ext>
            </a:extLst>
          </p:cNvPr>
          <p:cNvSpPr txBox="1"/>
          <p:nvPr/>
        </p:nvSpPr>
        <p:spPr>
          <a:xfrm>
            <a:off x="5943599" y="331077"/>
            <a:ext cx="2932388" cy="1323439"/>
          </a:xfrm>
          <a:prstGeom prst="rect">
            <a:avLst/>
          </a:prstGeom>
          <a:noFill/>
        </p:spPr>
        <p:txBody>
          <a:bodyPr wrap="square" rtlCol="0">
            <a:spAutoFit/>
          </a:bodyPr>
          <a:lstStyle/>
          <a:p>
            <a:pPr algn="ctr"/>
            <a:r>
              <a:rPr lang="en-US" sz="4000" b="1" dirty="0">
                <a:solidFill>
                  <a:srgbClr val="2E75B6"/>
                </a:solidFill>
                <a:effectLst>
                  <a:glow rad="584200">
                    <a:schemeClr val="bg1">
                      <a:alpha val="70000"/>
                    </a:schemeClr>
                  </a:glow>
                </a:effectLst>
              </a:rPr>
              <a:t>Super Signs</a:t>
            </a:r>
          </a:p>
          <a:p>
            <a:pPr algn="ctr"/>
            <a:r>
              <a:rPr lang="en-US" sz="4000" b="1" dirty="0">
                <a:solidFill>
                  <a:srgbClr val="2E75B6"/>
                </a:solidFill>
                <a:effectLst>
                  <a:glow rad="584200">
                    <a:schemeClr val="bg1">
                      <a:alpha val="70000"/>
                    </a:schemeClr>
                  </a:glow>
                </a:effectLst>
              </a:rPr>
              <a:t>BOOKMARK</a:t>
            </a:r>
          </a:p>
        </p:txBody>
      </p:sp>
    </p:spTree>
    <p:extLst>
      <p:ext uri="{BB962C8B-B14F-4D97-AF65-F5344CB8AC3E}">
        <p14:creationId xmlns:p14="http://schemas.microsoft.com/office/powerpoint/2010/main" val="770590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4965-F759-AC99-57B2-113509E049DB}"/>
              </a:ext>
            </a:extLst>
          </p:cNvPr>
          <p:cNvSpPr>
            <a:spLocks noGrp="1"/>
          </p:cNvSpPr>
          <p:nvPr>
            <p:ph type="title"/>
          </p:nvPr>
        </p:nvSpPr>
        <p:spPr>
          <a:xfrm>
            <a:off x="628650" y="532871"/>
            <a:ext cx="7886700" cy="1104636"/>
          </a:xfrm>
        </p:spPr>
        <p:txBody>
          <a:bodyPr/>
          <a:lstStyle/>
          <a:p>
            <a:r>
              <a:rPr lang="en-US" dirty="0"/>
              <a:t>John 5</a:t>
            </a:r>
          </a:p>
        </p:txBody>
      </p:sp>
      <p:sp>
        <p:nvSpPr>
          <p:cNvPr id="3" name="Content Placeholder 2">
            <a:extLst>
              <a:ext uri="{FF2B5EF4-FFF2-40B4-BE49-F238E27FC236}">
                <a16:creationId xmlns:a16="http://schemas.microsoft.com/office/drawing/2014/main" id="{E31443CA-8955-97AF-43B5-D2B49C12509D}"/>
              </a:ext>
            </a:extLst>
          </p:cNvPr>
          <p:cNvSpPr>
            <a:spLocks noGrp="1"/>
          </p:cNvSpPr>
          <p:nvPr>
            <p:ph idx="1"/>
          </p:nvPr>
        </p:nvSpPr>
        <p:spPr>
          <a:xfrm>
            <a:off x="628650" y="1765738"/>
            <a:ext cx="7886700" cy="3381731"/>
          </a:xfrm>
        </p:spPr>
        <p:txBody>
          <a:bodyPr>
            <a:normAutofit/>
          </a:bodyPr>
          <a:lstStyle/>
          <a:p>
            <a:pPr marL="0" indent="0">
              <a:lnSpc>
                <a:spcPct val="100000"/>
              </a:lnSpc>
              <a:spcBef>
                <a:spcPts val="0"/>
              </a:spcBef>
              <a:buNone/>
            </a:pPr>
            <a:r>
              <a:rPr lang="en-US" dirty="0"/>
              <a:t>1) After this there was a feast of the Jews; and Jesus went up to Jerusalem. </a:t>
            </a:r>
            <a:r>
              <a:rPr lang="en-US" dirty="0">
                <a:solidFill>
                  <a:schemeClr val="accent2">
                    <a:lumMod val="75000"/>
                  </a:schemeClr>
                </a:solidFill>
              </a:rPr>
              <a:t>[Three Jewish feasts: Passover, Pentecost, Tabernacles]</a:t>
            </a:r>
          </a:p>
          <a:p>
            <a:pPr marL="0" indent="0">
              <a:lnSpc>
                <a:spcPct val="100000"/>
              </a:lnSpc>
              <a:spcBef>
                <a:spcPts val="0"/>
              </a:spcBef>
              <a:buNone/>
            </a:pPr>
            <a:r>
              <a:rPr lang="en-US" dirty="0"/>
              <a:t>2) Now there is at Jerusalem by the sheep market a pool, which is called in the Hebrew tongue Bethesda, having five porches.</a:t>
            </a:r>
          </a:p>
          <a:p>
            <a:pPr>
              <a:lnSpc>
                <a:spcPct val="100000"/>
              </a:lnSpc>
              <a:spcBef>
                <a:spcPts val="0"/>
              </a:spcBef>
            </a:pPr>
            <a:endParaRPr lang="en-US" dirty="0"/>
          </a:p>
        </p:txBody>
      </p:sp>
    </p:spTree>
    <p:extLst>
      <p:ext uri="{BB962C8B-B14F-4D97-AF65-F5344CB8AC3E}">
        <p14:creationId xmlns:p14="http://schemas.microsoft.com/office/powerpoint/2010/main" val="170379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4965-F759-AC99-57B2-113509E049DB}"/>
              </a:ext>
            </a:extLst>
          </p:cNvPr>
          <p:cNvSpPr>
            <a:spLocks noGrp="1"/>
          </p:cNvSpPr>
          <p:nvPr>
            <p:ph type="title"/>
          </p:nvPr>
        </p:nvSpPr>
        <p:spPr>
          <a:xfrm>
            <a:off x="628650" y="532871"/>
            <a:ext cx="7886700" cy="1104636"/>
          </a:xfrm>
        </p:spPr>
        <p:txBody>
          <a:bodyPr/>
          <a:lstStyle/>
          <a:p>
            <a:r>
              <a:rPr lang="en-US" dirty="0"/>
              <a:t>John 5</a:t>
            </a:r>
          </a:p>
        </p:txBody>
      </p:sp>
      <p:sp>
        <p:nvSpPr>
          <p:cNvPr id="3" name="Content Placeholder 2">
            <a:extLst>
              <a:ext uri="{FF2B5EF4-FFF2-40B4-BE49-F238E27FC236}">
                <a16:creationId xmlns:a16="http://schemas.microsoft.com/office/drawing/2014/main" id="{E31443CA-8955-97AF-43B5-D2B49C12509D}"/>
              </a:ext>
            </a:extLst>
          </p:cNvPr>
          <p:cNvSpPr>
            <a:spLocks noGrp="1"/>
          </p:cNvSpPr>
          <p:nvPr>
            <p:ph idx="1"/>
          </p:nvPr>
        </p:nvSpPr>
        <p:spPr>
          <a:xfrm>
            <a:off x="628650" y="1765738"/>
            <a:ext cx="7886700" cy="3381731"/>
          </a:xfrm>
        </p:spPr>
        <p:txBody>
          <a:bodyPr>
            <a:normAutofit fontScale="92500" lnSpcReduction="10000"/>
          </a:bodyPr>
          <a:lstStyle/>
          <a:p>
            <a:pPr marL="0" indent="0">
              <a:lnSpc>
                <a:spcPct val="120000"/>
              </a:lnSpc>
              <a:buNone/>
            </a:pPr>
            <a:r>
              <a:rPr lang="en-US" dirty="0"/>
              <a:t>3) In these lay a great multitude of impotent folk, of blind, halt, withered, waiting for the moving of the water.</a:t>
            </a:r>
          </a:p>
          <a:p>
            <a:pPr marL="0" indent="0">
              <a:lnSpc>
                <a:spcPct val="120000"/>
              </a:lnSpc>
              <a:buNone/>
            </a:pPr>
            <a:r>
              <a:rPr lang="en-US" dirty="0"/>
              <a:t>4) For an angel went down at a certain season into the pool, and troubled the water: whosoever then first after the troubling of the water stepped in was made whole of whatsoever disease he had.</a:t>
            </a:r>
          </a:p>
          <a:p>
            <a:pPr>
              <a:lnSpc>
                <a:spcPct val="100000"/>
              </a:lnSpc>
              <a:spcBef>
                <a:spcPts val="0"/>
              </a:spcBef>
            </a:pPr>
            <a:endParaRPr lang="en-US" dirty="0"/>
          </a:p>
        </p:txBody>
      </p:sp>
    </p:spTree>
    <p:extLst>
      <p:ext uri="{BB962C8B-B14F-4D97-AF65-F5344CB8AC3E}">
        <p14:creationId xmlns:p14="http://schemas.microsoft.com/office/powerpoint/2010/main" val="248122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0448-0930-57C2-8074-521D01D31496}"/>
              </a:ext>
            </a:extLst>
          </p:cNvPr>
          <p:cNvSpPr>
            <a:spLocks noGrp="1"/>
          </p:cNvSpPr>
          <p:nvPr>
            <p:ph type="title"/>
          </p:nvPr>
        </p:nvSpPr>
        <p:spPr/>
        <p:txBody>
          <a:bodyPr/>
          <a:lstStyle/>
          <a:p>
            <a:r>
              <a:rPr lang="en-US" dirty="0"/>
              <a:t>Pool of Bethesda</a:t>
            </a:r>
          </a:p>
        </p:txBody>
      </p:sp>
      <p:sp>
        <p:nvSpPr>
          <p:cNvPr id="3" name="Content Placeholder 2">
            <a:extLst>
              <a:ext uri="{FF2B5EF4-FFF2-40B4-BE49-F238E27FC236}">
                <a16:creationId xmlns:a16="http://schemas.microsoft.com/office/drawing/2014/main" id="{2B6017A5-17DD-67EB-DDFC-7EF9F53DB69D}"/>
              </a:ext>
            </a:extLst>
          </p:cNvPr>
          <p:cNvSpPr>
            <a:spLocks noGrp="1"/>
          </p:cNvSpPr>
          <p:nvPr>
            <p:ph idx="1"/>
          </p:nvPr>
        </p:nvSpPr>
        <p:spPr>
          <a:xfrm>
            <a:off x="628650" y="1533179"/>
            <a:ext cx="7886700" cy="3626115"/>
          </a:xfrm>
        </p:spPr>
        <p:txBody>
          <a:bodyPr/>
          <a:lstStyle/>
          <a:p>
            <a:r>
              <a:rPr lang="en-US" dirty="0"/>
              <a:t>“Beth” = “house of” or “place of”</a:t>
            </a:r>
          </a:p>
          <a:p>
            <a:pPr lvl="1"/>
            <a:r>
              <a:rPr lang="en-US" dirty="0"/>
              <a:t>Bethel</a:t>
            </a:r>
          </a:p>
          <a:p>
            <a:pPr lvl="1"/>
            <a:r>
              <a:rPr lang="en-US" dirty="0" err="1"/>
              <a:t>Bethphage</a:t>
            </a:r>
            <a:endParaRPr lang="en-US" dirty="0"/>
          </a:p>
          <a:p>
            <a:pPr lvl="1"/>
            <a:r>
              <a:rPr lang="en-US" dirty="0"/>
              <a:t>Bethlehem</a:t>
            </a:r>
          </a:p>
          <a:p>
            <a:r>
              <a:rPr lang="en-US" dirty="0"/>
              <a:t>Bethesda is also called “Bethsaida” </a:t>
            </a:r>
          </a:p>
          <a:p>
            <a:r>
              <a:rPr lang="en-US" dirty="0"/>
              <a:t>It literally translates “</a:t>
            </a:r>
            <a:r>
              <a:rPr lang="en-US" b="1" dirty="0"/>
              <a:t>House of Mercy</a:t>
            </a:r>
            <a:r>
              <a:rPr lang="en-US" dirty="0"/>
              <a:t>”</a:t>
            </a:r>
          </a:p>
        </p:txBody>
      </p:sp>
    </p:spTree>
    <p:extLst>
      <p:ext uri="{BB962C8B-B14F-4D97-AF65-F5344CB8AC3E}">
        <p14:creationId xmlns:p14="http://schemas.microsoft.com/office/powerpoint/2010/main" val="29058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A high angle view of a city&#10;&#10;Description automatically generated with low confidence">
            <a:extLst>
              <a:ext uri="{FF2B5EF4-FFF2-40B4-BE49-F238E27FC236}">
                <a16:creationId xmlns:a16="http://schemas.microsoft.com/office/drawing/2014/main" id="{7EE12866-AA82-67B6-16FB-7A7C3907507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6782" b="-1"/>
          <a:stretch/>
        </p:blipFill>
        <p:spPr bwMode="auto">
          <a:xfrm>
            <a:off x="20" y="1068"/>
            <a:ext cx="9143980" cy="571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650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a:extLst>
              <a:ext uri="{FF2B5EF4-FFF2-40B4-BE49-F238E27FC236}">
                <a16:creationId xmlns:a16="http://schemas.microsoft.com/office/drawing/2014/main" id="{F2163CA3-BC70-7728-56A1-5957BCB0CD9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83" r="-1" b="-1"/>
          <a:stretch/>
        </p:blipFill>
        <p:spPr bwMode="auto">
          <a:xfrm>
            <a:off x="20" y="1068"/>
            <a:ext cx="9143980" cy="571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226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289</TotalTime>
  <Words>756</Words>
  <Application>Microsoft Office PowerPoint</Application>
  <PresentationFormat>On-screen Show (16:10)</PresentationFormat>
  <Paragraphs>50</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Candara</vt:lpstr>
      <vt:lpstr>Office Theme</vt:lpstr>
      <vt:lpstr>PowerPoint Presentation</vt:lpstr>
      <vt:lpstr>PowerPoint Presentation</vt:lpstr>
      <vt:lpstr>PowerPoint Presentation</vt:lpstr>
      <vt:lpstr>PowerPoint Presentation</vt:lpstr>
      <vt:lpstr>John 5</vt:lpstr>
      <vt:lpstr>John 5</vt:lpstr>
      <vt:lpstr>Pool of Bethesda</vt:lpstr>
      <vt:lpstr>PowerPoint Presentation</vt:lpstr>
      <vt:lpstr>PowerPoint Presentation</vt:lpstr>
      <vt:lpstr>PowerPoint Presentation</vt:lpstr>
      <vt:lpstr>Jesus Seeks &amp; Saves!</vt:lpstr>
      <vt:lpstr>John 5</vt:lpstr>
      <vt:lpstr>John 5</vt:lpstr>
      <vt:lpstr>We Are Spiritually Lame Ephesians 2</vt:lpstr>
      <vt:lpstr>We Are Spiritually Lame Ephesians 2</vt:lpstr>
      <vt:lpstr>John 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Roberts</dc:creator>
  <cp:lastModifiedBy>Sarah Roberts</cp:lastModifiedBy>
  <cp:revision>46</cp:revision>
  <dcterms:created xsi:type="dcterms:W3CDTF">2022-06-05T23:26:02Z</dcterms:created>
  <dcterms:modified xsi:type="dcterms:W3CDTF">2022-07-08T03:42:08Z</dcterms:modified>
</cp:coreProperties>
</file>