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6" r:id="rId3"/>
    <p:sldId id="257" r:id="rId4"/>
    <p:sldId id="258" r:id="rId5"/>
    <p:sldId id="259" r:id="rId6"/>
    <p:sldId id="261" r:id="rId7"/>
    <p:sldId id="260" r:id="rId8"/>
    <p:sldId id="274" r:id="rId9"/>
    <p:sldId id="262" r:id="rId10"/>
    <p:sldId id="263" r:id="rId11"/>
    <p:sldId id="264" r:id="rId12"/>
    <p:sldId id="265" r:id="rId13"/>
    <p:sldId id="266" r:id="rId14"/>
    <p:sldId id="267" r:id="rId15"/>
    <p:sldId id="268" r:id="rId16"/>
    <p:sldId id="269" r:id="rId17"/>
    <p:sldId id="273" r:id="rId18"/>
    <p:sldId id="270" r:id="rId19"/>
    <p:sldId id="271" r:id="rId20"/>
    <p:sldId id="272"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B22"/>
    <a:srgbClr val="2E75B6"/>
    <a:srgbClr val="22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7" d="100"/>
          <a:sy n="97" d="100"/>
        </p:scale>
        <p:origin x="101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86000" y="4623237"/>
            <a:ext cx="6858000" cy="853965"/>
          </a:xfrm>
          <a:effectLst/>
        </p:spPr>
        <p:txBody>
          <a:bodyPr>
            <a:normAutofit/>
          </a:bodyPr>
          <a:lstStyle>
            <a:lvl1pPr marL="0" indent="0" algn="ctr">
              <a:buNone/>
              <a:defRPr sz="3600" b="1" i="1">
                <a:ln w="6350" cap="rnd" cmpd="sng">
                  <a:noFill/>
                </a:ln>
                <a:solidFill>
                  <a:schemeClr val="accent5">
                    <a:lumMod val="75000"/>
                  </a:schemeClr>
                </a:solidFill>
                <a:effectLst>
                  <a:glow rad="1384300">
                    <a:schemeClr val="bg1">
                      <a:alpha val="60000"/>
                    </a:schemeClr>
                  </a:glo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 that you might believe.”</a:t>
            </a:r>
          </a:p>
        </p:txBody>
      </p:sp>
    </p:spTree>
    <p:extLst>
      <p:ext uri="{BB962C8B-B14F-4D97-AF65-F5344CB8AC3E}">
        <p14:creationId xmlns:p14="http://schemas.microsoft.com/office/powerpoint/2010/main" val="26721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3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79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5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47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3C7F9-93EB-4EBC-A8CF-019FDE64202B}" type="datetimeFigureOut">
              <a:rPr lang="en-US" smtClean="0"/>
              <a:t>7/7/2022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93411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5429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4C0B2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b="0">
                <a:solidFill>
                  <a:srgbClr val="4C0B22"/>
                </a:solidFill>
              </a:defRPr>
            </a:lvl1pPr>
            <a:lvl2pPr>
              <a:defRPr sz="2400" b="0">
                <a:solidFill>
                  <a:srgbClr val="4C0B22"/>
                </a:solidFill>
              </a:defRPr>
            </a:lvl2pPr>
            <a:lvl3pPr>
              <a:defRPr sz="2400" b="0">
                <a:solidFill>
                  <a:srgbClr val="4C0B22"/>
                </a:solidFill>
              </a:defRPr>
            </a:lvl3pPr>
            <a:lvl4pPr>
              <a:defRPr sz="2400" b="0">
                <a:solidFill>
                  <a:srgbClr val="4C0B22"/>
                </a:solidFill>
              </a:defRPr>
            </a:lvl4pPr>
            <a:lvl5pPr>
              <a:defRPr sz="2400" b="0">
                <a:solidFill>
                  <a:srgbClr val="4C0B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1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17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13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97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8A3C7F9-93EB-4EBC-A8CF-019FDE64202B}" type="datetimeFigureOut">
              <a:rPr lang="en-US" smtClean="0"/>
              <a:t>7/7/2022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9888065-41CA-422A-8B09-4CA246014EBC}" type="slidenum">
              <a:rPr lang="en-US" smtClean="0"/>
              <a:t>‹#›</a:t>
            </a:fld>
            <a:endParaRPr lang="en-US"/>
          </a:p>
        </p:txBody>
      </p:sp>
    </p:spTree>
    <p:extLst>
      <p:ext uri="{BB962C8B-B14F-4D97-AF65-F5344CB8AC3E}">
        <p14:creationId xmlns:p14="http://schemas.microsoft.com/office/powerpoint/2010/main" val="39081949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63" r:id="rId16"/>
    <p:sldLayoutId id="2147483666" r:id="rId17"/>
  </p:sldLayoutIdLst>
  <p:txStyles>
    <p:titleStyle>
      <a:lvl1pPr algn="l" defTabSz="685800" rtl="0" eaLnBrk="1" latinLnBrk="0" hangingPunct="1">
        <a:lnSpc>
          <a:spcPct val="90000"/>
        </a:lnSpc>
        <a:spcBef>
          <a:spcPct val="0"/>
        </a:spcBef>
        <a:buNone/>
        <a:defRPr sz="3300" b="1" kern="1200">
          <a:solidFill>
            <a:schemeClr val="accent5">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7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7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reflectingthedesigner.com?subject=7%20Super%20Signs%20PowerPoint%20Files" TargetMode="Externa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F38577-66C4-64EF-7EF5-8676A9B2ECF3}"/>
              </a:ext>
            </a:extLst>
          </p:cNvPr>
          <p:cNvSpPr txBox="1"/>
          <p:nvPr/>
        </p:nvSpPr>
        <p:spPr>
          <a:xfrm>
            <a:off x="2286000" y="1287840"/>
            <a:ext cx="4572000" cy="3139321"/>
          </a:xfrm>
          <a:prstGeom prst="rect">
            <a:avLst/>
          </a:prstGeom>
          <a:noFill/>
        </p:spPr>
        <p:txBody>
          <a:bodyPr wrap="square">
            <a:spAutoFit/>
          </a:bodyPr>
          <a:lstStyle/>
          <a:p>
            <a:pPr algn="ctr"/>
            <a:r>
              <a:rPr lang="en-US" dirty="0">
                <a:solidFill>
                  <a:schemeClr val="accent1">
                    <a:lumMod val="75000"/>
                  </a:schemeClr>
                </a:solidFill>
              </a:rPr>
              <a:t>The following PowerPoint is taken from a junior camp sermon series by Bob Roberts preached at the Wilds Christian Camp during the summer of 2022. </a:t>
            </a:r>
          </a:p>
          <a:p>
            <a:pPr algn="ctr"/>
            <a:endParaRPr lang="en-US" dirty="0">
              <a:solidFill>
                <a:schemeClr val="accent1">
                  <a:lumMod val="75000"/>
                </a:schemeClr>
              </a:solidFill>
            </a:endParaRPr>
          </a:p>
          <a:p>
            <a:pPr algn="ctr"/>
            <a:r>
              <a:rPr lang="en-US" dirty="0">
                <a:solidFill>
                  <a:schemeClr val="accent1">
                    <a:lumMod val="75000"/>
                  </a:schemeClr>
                </a:solidFill>
              </a:rPr>
              <a:t>Find full Bible study posts from this series and more resources at reflectingthedesigner.com.</a:t>
            </a:r>
          </a:p>
          <a:p>
            <a:pPr algn="ctr"/>
            <a:endParaRPr lang="en-US" dirty="0">
              <a:solidFill>
                <a:schemeClr val="accent1">
                  <a:lumMod val="75000"/>
                </a:schemeClr>
              </a:solidFill>
            </a:endParaRPr>
          </a:p>
          <a:p>
            <a:pPr algn="ctr"/>
            <a:r>
              <a:rPr lang="en-US" dirty="0">
                <a:solidFill>
                  <a:schemeClr val="accent1">
                    <a:lumMod val="75000"/>
                  </a:schemeClr>
                </a:solidFill>
              </a:rPr>
              <a:t>Email questions to </a:t>
            </a:r>
            <a:r>
              <a:rPr lang="en-US" dirty="0">
                <a:solidFill>
                  <a:schemeClr val="accent1">
                    <a:lumMod val="75000"/>
                  </a:schemeClr>
                </a:solidFill>
                <a:hlinkClick r:id="rId2"/>
              </a:rPr>
              <a:t>info@reflectingthedesigner.com</a:t>
            </a:r>
            <a:endParaRPr lang="en-US" dirty="0">
              <a:solidFill>
                <a:schemeClr val="accent1">
                  <a:lumMod val="75000"/>
                </a:schemeClr>
              </a:solidFill>
            </a:endParaRPr>
          </a:p>
        </p:txBody>
      </p:sp>
    </p:spTree>
    <p:extLst>
      <p:ext uri="{BB962C8B-B14F-4D97-AF65-F5344CB8AC3E}">
        <p14:creationId xmlns:p14="http://schemas.microsoft.com/office/powerpoint/2010/main" val="3256604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1195E-C12C-A822-023E-7A47C213A775}"/>
              </a:ext>
            </a:extLst>
          </p:cNvPr>
          <p:cNvPicPr>
            <a:picLocks noChangeAspect="1"/>
          </p:cNvPicPr>
          <p:nvPr/>
        </p:nvPicPr>
        <p:blipFill>
          <a:blip r:embed="rId2"/>
          <a:stretch>
            <a:fillRect/>
          </a:stretch>
        </p:blipFill>
        <p:spPr>
          <a:xfrm>
            <a:off x="0" y="0"/>
            <a:ext cx="9144000" cy="4549140"/>
          </a:xfrm>
          <a:prstGeom prst="rect">
            <a:avLst/>
          </a:prstGeom>
        </p:spPr>
      </p:pic>
      <p:sp>
        <p:nvSpPr>
          <p:cNvPr id="3" name="TextBox 2">
            <a:extLst>
              <a:ext uri="{FF2B5EF4-FFF2-40B4-BE49-F238E27FC236}">
                <a16:creationId xmlns:a16="http://schemas.microsoft.com/office/drawing/2014/main" id="{F914E949-154F-EEA0-BB44-EF68563957EF}"/>
              </a:ext>
            </a:extLst>
          </p:cNvPr>
          <p:cNvSpPr txBox="1"/>
          <p:nvPr/>
        </p:nvSpPr>
        <p:spPr>
          <a:xfrm>
            <a:off x="467053" y="4205451"/>
            <a:ext cx="8209894" cy="1200329"/>
          </a:xfrm>
          <a:prstGeom prst="rect">
            <a:avLst/>
          </a:prstGeom>
          <a:noFill/>
        </p:spPr>
        <p:txBody>
          <a:bodyPr wrap="square" rtlCol="0">
            <a:spAutoFit/>
          </a:bodyPr>
          <a:lstStyle/>
          <a:p>
            <a:pPr algn="ctr"/>
            <a:r>
              <a:rPr lang="en-US" sz="3600" b="1" dirty="0">
                <a:solidFill>
                  <a:srgbClr val="4C0B22"/>
                </a:solidFill>
              </a:rPr>
              <a:t>A wedding celebration</a:t>
            </a:r>
          </a:p>
          <a:p>
            <a:pPr algn="ctr"/>
            <a:r>
              <a:rPr lang="en-US" sz="3600" b="1" dirty="0">
                <a:solidFill>
                  <a:srgbClr val="4C0B22"/>
                </a:solidFill>
              </a:rPr>
              <a:t>lasted for an entire week!</a:t>
            </a:r>
          </a:p>
        </p:txBody>
      </p:sp>
    </p:spTree>
    <p:extLst>
      <p:ext uri="{BB962C8B-B14F-4D97-AF65-F5344CB8AC3E}">
        <p14:creationId xmlns:p14="http://schemas.microsoft.com/office/powerpoint/2010/main" val="287919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John 2</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fontScale="77500" lnSpcReduction="20000"/>
          </a:bodyPr>
          <a:lstStyle/>
          <a:p>
            <a:pPr marL="0" indent="0">
              <a:lnSpc>
                <a:spcPct val="120000"/>
              </a:lnSpc>
              <a:buNone/>
            </a:pPr>
            <a:r>
              <a:rPr lang="en-US" b="1" i="1" dirty="0"/>
              <a:t>3) </a:t>
            </a:r>
            <a:r>
              <a:rPr lang="en-US" sz="2600" b="1" i="1" dirty="0"/>
              <a:t>And when they wanted wine, the mother of Jesus saith unto him, They have no wine.</a:t>
            </a:r>
          </a:p>
          <a:p>
            <a:pPr>
              <a:lnSpc>
                <a:spcPct val="120000"/>
              </a:lnSpc>
            </a:pPr>
            <a:r>
              <a:rPr lang="en-US" sz="2600" dirty="0"/>
              <a:t>Wine is used throughout Scripture (both Old and New Testaments) to represent happiness and fulness and abundance. [study idea: look up all the verses where “wine” appears]</a:t>
            </a:r>
          </a:p>
          <a:p>
            <a:pPr>
              <a:lnSpc>
                <a:spcPct val="120000"/>
              </a:lnSpc>
            </a:pPr>
            <a:r>
              <a:rPr lang="en-US" sz="2600" dirty="0"/>
              <a:t>Weddings lasted seven days, and hosts invited as many people as possible, especially distinguished guests like prominent teachers. To run out of wine at a wedding was a social disaster that would become the subject of jests for years; the host was responsible to provide his guests with adequate wine for seven days. In this case </a:t>
            </a:r>
            <a:r>
              <a:rPr lang="en-US" sz="2600" b="1" dirty="0"/>
              <a:t>the host would be the bridegroom</a:t>
            </a:r>
            <a:r>
              <a:rPr lang="en-US" sz="2600" dirty="0"/>
              <a:t>! The husband-to-be!</a:t>
            </a:r>
          </a:p>
        </p:txBody>
      </p:sp>
    </p:spTree>
    <p:extLst>
      <p:ext uri="{BB962C8B-B14F-4D97-AF65-F5344CB8AC3E}">
        <p14:creationId xmlns:p14="http://schemas.microsoft.com/office/powerpoint/2010/main" val="155637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John 2</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fontScale="77500" lnSpcReduction="20000"/>
          </a:bodyPr>
          <a:lstStyle/>
          <a:p>
            <a:pPr marL="0" indent="0">
              <a:lnSpc>
                <a:spcPct val="120000"/>
              </a:lnSpc>
              <a:buNone/>
            </a:pPr>
            <a:r>
              <a:rPr lang="en-US" sz="2600" b="1" i="1" dirty="0"/>
              <a:t>4) Jesus saith unto her, Woman, what have I to do with thee? mine hour is not yet come.</a:t>
            </a:r>
          </a:p>
          <a:p>
            <a:pPr>
              <a:lnSpc>
                <a:spcPct val="120000"/>
              </a:lnSpc>
            </a:pPr>
            <a:r>
              <a:rPr lang="en-US" sz="2600" dirty="0"/>
              <a:t>Is Jesus being rude? No. He is being God. He is addressing her in a way that could abruptly arrest her (and us) to the fact that He is here on a mission, and that even though Mary is His earthly mother, Jesus’ ultimate goal is to </a:t>
            </a:r>
            <a:r>
              <a:rPr lang="en-US" sz="2600" b="1" dirty="0"/>
              <a:t>redeem</a:t>
            </a:r>
            <a:r>
              <a:rPr lang="en-US" sz="2600" dirty="0"/>
              <a:t> sinful Mary along with the rest of sinful humanity. </a:t>
            </a:r>
          </a:p>
          <a:p>
            <a:pPr>
              <a:lnSpc>
                <a:spcPct val="120000"/>
              </a:lnSpc>
            </a:pPr>
            <a:r>
              <a:rPr lang="en-US" sz="2600" dirty="0"/>
              <a:t>Whenever Jesus’ “Hour” is used in John’s Gospel it is referencing the event of the CROSS. </a:t>
            </a:r>
          </a:p>
          <a:p>
            <a:pPr>
              <a:lnSpc>
                <a:spcPct val="120000"/>
              </a:lnSpc>
            </a:pPr>
            <a:r>
              <a:rPr lang="en-US" sz="2600" dirty="0"/>
              <a:t>So Jesus is likely indicating to Mary this: </a:t>
            </a:r>
            <a:r>
              <a:rPr lang="en-US" sz="2600" b="1" dirty="0"/>
              <a:t>“Once I begin doing miracles, I begin the road to the CROSS.” </a:t>
            </a:r>
          </a:p>
        </p:txBody>
      </p:sp>
    </p:spTree>
    <p:extLst>
      <p:ext uri="{BB962C8B-B14F-4D97-AF65-F5344CB8AC3E}">
        <p14:creationId xmlns:p14="http://schemas.microsoft.com/office/powerpoint/2010/main" val="4663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3973321" y="274320"/>
            <a:ext cx="4688333" cy="1485900"/>
          </a:xfrm>
        </p:spPr>
        <p:txBody>
          <a:bodyPr anchor="b">
            <a:normAutofit/>
          </a:bodyPr>
          <a:lstStyle/>
          <a:p>
            <a:r>
              <a:rPr lang="en-US" sz="3600" dirty="0">
                <a:solidFill>
                  <a:srgbClr val="2E75B6"/>
                </a:solidFill>
              </a:rPr>
              <a:t>Another Key Verse</a:t>
            </a:r>
            <a:br>
              <a:rPr lang="en-US" sz="3600" dirty="0">
                <a:solidFill>
                  <a:srgbClr val="2E75B6"/>
                </a:solidFill>
              </a:rPr>
            </a:br>
            <a:r>
              <a:rPr lang="en-US" sz="3600" dirty="0">
                <a:solidFill>
                  <a:srgbClr val="2E75B6"/>
                </a:solidFill>
              </a:rPr>
              <a:t>in John</a:t>
            </a:r>
          </a:p>
        </p:txBody>
      </p:sp>
      <p:pic>
        <p:nvPicPr>
          <p:cNvPr id="4" name="Picture 3">
            <a:extLst>
              <a:ext uri="{FF2B5EF4-FFF2-40B4-BE49-F238E27FC236}">
                <a16:creationId xmlns:a16="http://schemas.microsoft.com/office/drawing/2014/main" id="{6CE5BD5F-11F9-7BE6-D9DF-41E5EDF04F74}"/>
              </a:ext>
            </a:extLst>
          </p:cNvPr>
          <p:cNvPicPr>
            <a:picLocks noChangeAspect="1"/>
          </p:cNvPicPr>
          <p:nvPr/>
        </p:nvPicPr>
        <p:blipFill rotWithShape="1">
          <a:blip r:embed="rId2"/>
          <a:srcRect l="24626" r="29535"/>
          <a:stretch/>
        </p:blipFill>
        <p:spPr>
          <a:xfrm>
            <a:off x="20" y="10"/>
            <a:ext cx="3492988" cy="5714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979122"/>
            <a:ext cx="3182692" cy="15240"/>
          </a:xfrm>
          <a:custGeom>
            <a:avLst/>
            <a:gdLst>
              <a:gd name="connsiteX0" fmla="*/ 0 w 3182692"/>
              <a:gd name="connsiteY0" fmla="*/ 0 h 15240"/>
              <a:gd name="connsiteX1" fmla="*/ 636538 w 3182692"/>
              <a:gd name="connsiteY1" fmla="*/ 0 h 15240"/>
              <a:gd name="connsiteX2" fmla="*/ 1273077 w 3182692"/>
              <a:gd name="connsiteY2" fmla="*/ 0 h 15240"/>
              <a:gd name="connsiteX3" fmla="*/ 1909615 w 3182692"/>
              <a:gd name="connsiteY3" fmla="*/ 0 h 15240"/>
              <a:gd name="connsiteX4" fmla="*/ 2482500 w 3182692"/>
              <a:gd name="connsiteY4" fmla="*/ 0 h 15240"/>
              <a:gd name="connsiteX5" fmla="*/ 3182692 w 3182692"/>
              <a:gd name="connsiteY5" fmla="*/ 0 h 15240"/>
              <a:gd name="connsiteX6" fmla="*/ 3182692 w 3182692"/>
              <a:gd name="connsiteY6" fmla="*/ 15240 h 15240"/>
              <a:gd name="connsiteX7" fmla="*/ 2609807 w 3182692"/>
              <a:gd name="connsiteY7" fmla="*/ 15240 h 15240"/>
              <a:gd name="connsiteX8" fmla="*/ 2068750 w 3182692"/>
              <a:gd name="connsiteY8" fmla="*/ 15240 h 15240"/>
              <a:gd name="connsiteX9" fmla="*/ 1432211 w 3182692"/>
              <a:gd name="connsiteY9" fmla="*/ 15240 h 15240"/>
              <a:gd name="connsiteX10" fmla="*/ 859327 w 3182692"/>
              <a:gd name="connsiteY10" fmla="*/ 15240 h 15240"/>
              <a:gd name="connsiteX11" fmla="*/ 0 w 3182692"/>
              <a:gd name="connsiteY11" fmla="*/ 15240 h 15240"/>
              <a:gd name="connsiteX12" fmla="*/ 0 w 3182692"/>
              <a:gd name="connsiteY12" fmla="*/ 0 h 15240"/>
              <a:gd name="connsiteX0" fmla="*/ 0 w 3182692"/>
              <a:gd name="connsiteY0" fmla="*/ 0 h 15240"/>
              <a:gd name="connsiteX1" fmla="*/ 572885 w 3182692"/>
              <a:gd name="connsiteY1" fmla="*/ 0 h 15240"/>
              <a:gd name="connsiteX2" fmla="*/ 1113942 w 3182692"/>
              <a:gd name="connsiteY2" fmla="*/ 0 h 15240"/>
              <a:gd name="connsiteX3" fmla="*/ 1686827 w 3182692"/>
              <a:gd name="connsiteY3" fmla="*/ 0 h 15240"/>
              <a:gd name="connsiteX4" fmla="*/ 2323365 w 3182692"/>
              <a:gd name="connsiteY4" fmla="*/ 0 h 15240"/>
              <a:gd name="connsiteX5" fmla="*/ 3182692 w 3182692"/>
              <a:gd name="connsiteY5" fmla="*/ 0 h 15240"/>
              <a:gd name="connsiteX6" fmla="*/ 3182692 w 3182692"/>
              <a:gd name="connsiteY6" fmla="*/ 15240 h 15240"/>
              <a:gd name="connsiteX7" fmla="*/ 2546154 w 3182692"/>
              <a:gd name="connsiteY7" fmla="*/ 15240 h 15240"/>
              <a:gd name="connsiteX8" fmla="*/ 1845961 w 3182692"/>
              <a:gd name="connsiteY8" fmla="*/ 15240 h 15240"/>
              <a:gd name="connsiteX9" fmla="*/ 1304904 w 3182692"/>
              <a:gd name="connsiteY9" fmla="*/ 15240 h 15240"/>
              <a:gd name="connsiteX10" fmla="*/ 604711 w 3182692"/>
              <a:gd name="connsiteY10" fmla="*/ 15240 h 15240"/>
              <a:gd name="connsiteX11" fmla="*/ 0 w 3182692"/>
              <a:gd name="connsiteY11" fmla="*/ 15240 h 15240"/>
              <a:gd name="connsiteX12" fmla="*/ 0 w 3182692"/>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5240"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42" y="7322"/>
                  <a:pt x="3182638" y="8120"/>
                  <a:pt x="3182692" y="15240"/>
                </a:cubicBezTo>
                <a:cubicBezTo>
                  <a:pt x="2944477" y="12777"/>
                  <a:pt x="2868931" y="9322"/>
                  <a:pt x="2609807" y="15240"/>
                </a:cubicBezTo>
                <a:cubicBezTo>
                  <a:pt x="2341556" y="3145"/>
                  <a:pt x="2324113" y="19658"/>
                  <a:pt x="2068750" y="15240"/>
                </a:cubicBezTo>
                <a:cubicBezTo>
                  <a:pt x="1817163" y="4804"/>
                  <a:pt x="1716254" y="22931"/>
                  <a:pt x="1432211" y="15240"/>
                </a:cubicBezTo>
                <a:cubicBezTo>
                  <a:pt x="1164747" y="-31185"/>
                  <a:pt x="993140" y="24527"/>
                  <a:pt x="859327" y="15240"/>
                </a:cubicBezTo>
                <a:cubicBezTo>
                  <a:pt x="750703" y="-28022"/>
                  <a:pt x="236193" y="35683"/>
                  <a:pt x="0" y="15240"/>
                </a:cubicBezTo>
                <a:cubicBezTo>
                  <a:pt x="37" y="8363"/>
                  <a:pt x="-201" y="6012"/>
                  <a:pt x="0" y="0"/>
                </a:cubicBezTo>
                <a:close/>
              </a:path>
              <a:path w="3182692" h="15240"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94" y="6133"/>
                  <a:pt x="3181878" y="9986"/>
                  <a:pt x="3182692" y="15240"/>
                </a:cubicBezTo>
                <a:cubicBezTo>
                  <a:pt x="3012563" y="-40868"/>
                  <a:pt x="2765409" y="32570"/>
                  <a:pt x="2546154" y="15240"/>
                </a:cubicBezTo>
                <a:cubicBezTo>
                  <a:pt x="2333381" y="10866"/>
                  <a:pt x="2154438" y="6790"/>
                  <a:pt x="1845961" y="15240"/>
                </a:cubicBezTo>
                <a:cubicBezTo>
                  <a:pt x="1531509" y="30764"/>
                  <a:pt x="1456631" y="-9654"/>
                  <a:pt x="1304904" y="15240"/>
                </a:cubicBezTo>
                <a:cubicBezTo>
                  <a:pt x="1168344" y="33303"/>
                  <a:pt x="928499" y="11999"/>
                  <a:pt x="604711" y="15240"/>
                </a:cubicBezTo>
                <a:cubicBezTo>
                  <a:pt x="285438" y="34959"/>
                  <a:pt x="116029" y="-25252"/>
                  <a:pt x="0" y="15240"/>
                </a:cubicBezTo>
                <a:cubicBezTo>
                  <a:pt x="-454" y="8142"/>
                  <a:pt x="-276" y="6429"/>
                  <a:pt x="0" y="0"/>
                </a:cubicBezTo>
                <a:close/>
              </a:path>
              <a:path w="3182692" h="15240"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638" y="7188"/>
                  <a:pt x="3182592" y="8216"/>
                  <a:pt x="3182692" y="15240"/>
                </a:cubicBezTo>
                <a:cubicBezTo>
                  <a:pt x="2959845" y="22526"/>
                  <a:pt x="2868929" y="21932"/>
                  <a:pt x="2609807" y="15240"/>
                </a:cubicBezTo>
                <a:cubicBezTo>
                  <a:pt x="2341405" y="2944"/>
                  <a:pt x="2328488" y="17388"/>
                  <a:pt x="2068750" y="15240"/>
                </a:cubicBezTo>
                <a:cubicBezTo>
                  <a:pt x="1816113" y="-653"/>
                  <a:pt x="1699345" y="33807"/>
                  <a:pt x="1432211" y="15240"/>
                </a:cubicBezTo>
                <a:cubicBezTo>
                  <a:pt x="1148381" y="-31232"/>
                  <a:pt x="987622" y="-645"/>
                  <a:pt x="859327" y="15240"/>
                </a:cubicBezTo>
                <a:cubicBezTo>
                  <a:pt x="743387" y="34374"/>
                  <a:pt x="194182" y="15741"/>
                  <a:pt x="0" y="15240"/>
                </a:cubicBezTo>
                <a:cubicBezTo>
                  <a:pt x="391" y="8284"/>
                  <a:pt x="-533" y="596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5240"/>
                      <a:gd name="connsiteX1" fmla="*/ 636538 w 3182692"/>
                      <a:gd name="connsiteY1" fmla="*/ 0 h 15240"/>
                      <a:gd name="connsiteX2" fmla="*/ 1273077 w 3182692"/>
                      <a:gd name="connsiteY2" fmla="*/ 0 h 15240"/>
                      <a:gd name="connsiteX3" fmla="*/ 1909615 w 3182692"/>
                      <a:gd name="connsiteY3" fmla="*/ 0 h 15240"/>
                      <a:gd name="connsiteX4" fmla="*/ 2482500 w 3182692"/>
                      <a:gd name="connsiteY4" fmla="*/ 0 h 15240"/>
                      <a:gd name="connsiteX5" fmla="*/ 3182692 w 3182692"/>
                      <a:gd name="connsiteY5" fmla="*/ 0 h 15240"/>
                      <a:gd name="connsiteX6" fmla="*/ 3182692 w 3182692"/>
                      <a:gd name="connsiteY6" fmla="*/ 15240 h 15240"/>
                      <a:gd name="connsiteX7" fmla="*/ 2609807 w 3182692"/>
                      <a:gd name="connsiteY7" fmla="*/ 15240 h 15240"/>
                      <a:gd name="connsiteX8" fmla="*/ 2068750 w 3182692"/>
                      <a:gd name="connsiteY8" fmla="*/ 15240 h 15240"/>
                      <a:gd name="connsiteX9" fmla="*/ 1432211 w 3182692"/>
                      <a:gd name="connsiteY9" fmla="*/ 15240 h 15240"/>
                      <a:gd name="connsiteX10" fmla="*/ 859327 w 3182692"/>
                      <a:gd name="connsiteY10" fmla="*/ 15240 h 15240"/>
                      <a:gd name="connsiteX11" fmla="*/ 0 w 3182692"/>
                      <a:gd name="connsiteY11" fmla="*/ 15240 h 15240"/>
                      <a:gd name="connsiteX12" fmla="*/ 0 w 3182692"/>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5240"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677" y="7298"/>
                          <a:pt x="3182627" y="8153"/>
                          <a:pt x="3182692" y="15240"/>
                        </a:cubicBezTo>
                        <a:cubicBezTo>
                          <a:pt x="2947402" y="19392"/>
                          <a:pt x="2876226" y="24143"/>
                          <a:pt x="2609807" y="15240"/>
                        </a:cubicBezTo>
                        <a:cubicBezTo>
                          <a:pt x="2343389" y="6337"/>
                          <a:pt x="2326689" y="22531"/>
                          <a:pt x="2068750" y="15240"/>
                        </a:cubicBezTo>
                        <a:cubicBezTo>
                          <a:pt x="1810811" y="7949"/>
                          <a:pt x="1713836" y="45171"/>
                          <a:pt x="1432211" y="15240"/>
                        </a:cubicBezTo>
                        <a:cubicBezTo>
                          <a:pt x="1150586" y="-14691"/>
                          <a:pt x="982765" y="699"/>
                          <a:pt x="859327" y="15240"/>
                        </a:cubicBezTo>
                        <a:cubicBezTo>
                          <a:pt x="735889" y="29781"/>
                          <a:pt x="254183" y="32183"/>
                          <a:pt x="0" y="15240"/>
                        </a:cubicBezTo>
                        <a:cubicBezTo>
                          <a:pt x="151" y="8290"/>
                          <a:pt x="-277" y="5563"/>
                          <a:pt x="0" y="0"/>
                        </a:cubicBezTo>
                        <a:close/>
                      </a:path>
                      <a:path w="3182692" h="15240"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812" y="5894"/>
                          <a:pt x="3182139" y="9630"/>
                          <a:pt x="3182692" y="15240"/>
                        </a:cubicBezTo>
                        <a:cubicBezTo>
                          <a:pt x="3026065" y="-13897"/>
                          <a:pt x="2775006" y="20019"/>
                          <a:pt x="2546154" y="15240"/>
                        </a:cubicBezTo>
                        <a:cubicBezTo>
                          <a:pt x="2317302" y="10461"/>
                          <a:pt x="2168173" y="-11561"/>
                          <a:pt x="1845961" y="15240"/>
                        </a:cubicBezTo>
                        <a:cubicBezTo>
                          <a:pt x="1523749" y="42041"/>
                          <a:pt x="1450078" y="-3892"/>
                          <a:pt x="1304904" y="15240"/>
                        </a:cubicBezTo>
                        <a:cubicBezTo>
                          <a:pt x="1159730" y="34372"/>
                          <a:pt x="942635" y="-13069"/>
                          <a:pt x="604711" y="15240"/>
                        </a:cubicBezTo>
                        <a:cubicBezTo>
                          <a:pt x="266787" y="43549"/>
                          <a:pt x="141927" y="-11443"/>
                          <a:pt x="0" y="15240"/>
                        </a:cubicBezTo>
                        <a:cubicBezTo>
                          <a:pt x="-628" y="8463"/>
                          <a:pt x="-538" y="633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3973321" y="2255520"/>
            <a:ext cx="4688333" cy="2903220"/>
          </a:xfrm>
        </p:spPr>
        <p:txBody>
          <a:bodyPr>
            <a:normAutofit/>
          </a:bodyPr>
          <a:lstStyle/>
          <a:p>
            <a:pPr marL="0" indent="0">
              <a:buNone/>
            </a:pPr>
            <a:r>
              <a:rPr lang="en-US" sz="2800" dirty="0">
                <a:solidFill>
                  <a:srgbClr val="2E75B6"/>
                </a:solidFill>
              </a:rPr>
              <a:t>The next day John [the Baptist] </a:t>
            </a:r>
            <a:r>
              <a:rPr lang="en-US" sz="2800" dirty="0" err="1">
                <a:solidFill>
                  <a:srgbClr val="2E75B6"/>
                </a:solidFill>
              </a:rPr>
              <a:t>seeth</a:t>
            </a:r>
            <a:r>
              <a:rPr lang="en-US" sz="2800" dirty="0">
                <a:solidFill>
                  <a:srgbClr val="2E75B6"/>
                </a:solidFill>
              </a:rPr>
              <a:t> Jesus coming unto him, and saith, </a:t>
            </a:r>
            <a:r>
              <a:rPr lang="en-US" sz="2800" b="1" dirty="0">
                <a:solidFill>
                  <a:schemeClr val="accent2">
                    <a:lumMod val="75000"/>
                  </a:schemeClr>
                </a:solidFill>
              </a:rPr>
              <a:t>“Behold the Lamb of God, which taketh away the sin of the world.” </a:t>
            </a:r>
            <a:r>
              <a:rPr lang="en-US" sz="2800" dirty="0">
                <a:solidFill>
                  <a:srgbClr val="2E75B6"/>
                </a:solidFill>
              </a:rPr>
              <a:t>(John 1:29)</a:t>
            </a:r>
          </a:p>
        </p:txBody>
      </p:sp>
    </p:spTree>
    <p:extLst>
      <p:ext uri="{BB962C8B-B14F-4D97-AF65-F5344CB8AC3E}">
        <p14:creationId xmlns:p14="http://schemas.microsoft.com/office/powerpoint/2010/main" val="419998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John 2</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fontScale="92500" lnSpcReduction="20000"/>
          </a:bodyPr>
          <a:lstStyle/>
          <a:p>
            <a:pPr marL="0" indent="0">
              <a:lnSpc>
                <a:spcPct val="120000"/>
              </a:lnSpc>
              <a:buNone/>
            </a:pPr>
            <a:r>
              <a:rPr lang="en-US" sz="2600" b="1" i="1" dirty="0"/>
              <a:t>5) His mother saith unto the servants, Whatsoever he saith unto you, do it.</a:t>
            </a:r>
          </a:p>
          <a:p>
            <a:pPr marL="0" indent="0">
              <a:lnSpc>
                <a:spcPct val="120000"/>
              </a:lnSpc>
              <a:buNone/>
            </a:pPr>
            <a:r>
              <a:rPr lang="en-US" sz="2600" b="1" i="1" dirty="0"/>
              <a:t>6) And there were set there six waterpots of stone, after the manner of the purifying of the Jews, containing two or three firkins apiece. </a:t>
            </a:r>
            <a:r>
              <a:rPr lang="en-US" sz="2600" b="1" dirty="0">
                <a:solidFill>
                  <a:srgbClr val="2E75B6"/>
                </a:solidFill>
              </a:rPr>
              <a:t>[20-30 gallons apiece]</a:t>
            </a:r>
          </a:p>
          <a:p>
            <a:pPr marL="0" indent="0">
              <a:lnSpc>
                <a:spcPct val="120000"/>
              </a:lnSpc>
              <a:buNone/>
            </a:pPr>
            <a:r>
              <a:rPr lang="en-US" sz="2600" b="1" i="1" dirty="0"/>
              <a:t>7) Jesus saith unto them, Fill the waterpots with water. And they filled them up to the brim.</a:t>
            </a:r>
          </a:p>
          <a:p>
            <a:pPr marL="0" indent="0">
              <a:lnSpc>
                <a:spcPct val="120000"/>
              </a:lnSpc>
              <a:buNone/>
            </a:pPr>
            <a:r>
              <a:rPr lang="en-US" sz="2600" b="1" i="1" dirty="0"/>
              <a:t>8) And he saith unto them, Draw out now, and bear unto the governor of the feast. And they bare it.</a:t>
            </a:r>
          </a:p>
        </p:txBody>
      </p:sp>
    </p:spTree>
    <p:extLst>
      <p:ext uri="{BB962C8B-B14F-4D97-AF65-F5344CB8AC3E}">
        <p14:creationId xmlns:p14="http://schemas.microsoft.com/office/powerpoint/2010/main" val="15710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John 2</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lnSpcReduction="10000"/>
          </a:bodyPr>
          <a:lstStyle/>
          <a:p>
            <a:pPr marL="0" indent="0">
              <a:lnSpc>
                <a:spcPct val="120000"/>
              </a:lnSpc>
              <a:buNone/>
            </a:pPr>
            <a:r>
              <a:rPr lang="en-US" sz="2600" b="1" i="1" dirty="0"/>
              <a:t>9) When the ruler of the feast had tasted the water that was made wine, and knew not whence it was: (but the servants which drew the water knew;) the governor of the feast called the bridegroom,</a:t>
            </a:r>
          </a:p>
          <a:p>
            <a:pPr marL="0" indent="0">
              <a:lnSpc>
                <a:spcPct val="120000"/>
              </a:lnSpc>
              <a:buNone/>
            </a:pPr>
            <a:r>
              <a:rPr lang="en-US" sz="2600" b="1" i="1" dirty="0"/>
              <a:t>10) And saith unto him, Every man at the beginning doth set forth good wine; and when men have well drunk, then that which is worse: but thou hast kept the good wine until now.</a:t>
            </a:r>
          </a:p>
        </p:txBody>
      </p:sp>
    </p:spTree>
    <p:extLst>
      <p:ext uri="{BB962C8B-B14F-4D97-AF65-F5344CB8AC3E}">
        <p14:creationId xmlns:p14="http://schemas.microsoft.com/office/powerpoint/2010/main" val="3942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What a miracle it was!</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fontScale="70000" lnSpcReduction="20000"/>
          </a:bodyPr>
          <a:lstStyle/>
          <a:p>
            <a:pPr marL="0" indent="0">
              <a:lnSpc>
                <a:spcPct val="120000"/>
              </a:lnSpc>
              <a:buNone/>
            </a:pPr>
            <a:r>
              <a:rPr lang="en-US" sz="2600" dirty="0"/>
              <a:t>Dr. Cliff Lewis explains: </a:t>
            </a:r>
            <a:r>
              <a:rPr lang="en-US" sz="2600" i="1" dirty="0"/>
              <a:t>“At a molecular level, the water, basically hydrogen and oxygen, was changed into wine that contains sugars, yeast, and water, which contain carbon and nitrogen along with oxygen and hydrogen. Thus, by changing water into wine Jesus demonstrated his authority over even the atomic structure of atoms by commanding oxygen and hydrogen atoms to disassemble and reform into other atoms of different configurations. The amount of energy it would take to perform this atomic deconstruction and reconstruction is staggering. This intermolecular energy being released is the source of the explosive energy from an atomic bomb. However, since Jesus caused the wine atoms to come back together, he would have to put this astronomical amount of energy into the atoms in order to have them reconstruct. To do so without any visible energy transformation of the liquid indicates a mastery of natural law far beyond our current comprehension. And he accomplished it with no physical exertion.”</a:t>
            </a:r>
          </a:p>
        </p:txBody>
      </p:sp>
    </p:spTree>
    <p:extLst>
      <p:ext uri="{BB962C8B-B14F-4D97-AF65-F5344CB8AC3E}">
        <p14:creationId xmlns:p14="http://schemas.microsoft.com/office/powerpoint/2010/main" val="368838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Correlation to Moses</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a:bodyPr>
          <a:lstStyle/>
          <a:p>
            <a:r>
              <a:rPr lang="en-US" dirty="0"/>
              <a:t>Correlation with Moses? What was Moses’ first sign? </a:t>
            </a:r>
          </a:p>
          <a:p>
            <a:r>
              <a:rPr lang="en-US" dirty="0"/>
              <a:t>Jesus is the bridegroom. His Church is the bride.</a:t>
            </a:r>
            <a:br>
              <a:rPr lang="en-US" dirty="0"/>
            </a:br>
            <a:r>
              <a:rPr lang="en-US" i="1" dirty="0"/>
              <a:t>Husbands, love your wives, as Christ loved the church and gave himself up for her. (Eph. 5:25</a:t>
            </a:r>
            <a:r>
              <a:rPr lang="en-US" dirty="0"/>
              <a:t>)</a:t>
            </a:r>
          </a:p>
          <a:p>
            <a:r>
              <a:rPr lang="en-US" dirty="0"/>
              <a:t>At the last supper, the wine represents the blood of Jesus that cleanses us inside.</a:t>
            </a:r>
          </a:p>
          <a:p>
            <a:r>
              <a:rPr lang="en-US" dirty="0"/>
              <a:t>Wine represents abundance and blessing and celebration. The coming of Christ and the beginning of His ministry are filled with blessing and joy!</a:t>
            </a:r>
          </a:p>
          <a:p>
            <a:pPr marL="0" indent="0">
              <a:lnSpc>
                <a:spcPct val="120000"/>
              </a:lnSpc>
              <a:buNone/>
            </a:pPr>
            <a:endParaRPr lang="en-US" sz="2600" i="1" dirty="0"/>
          </a:p>
        </p:txBody>
      </p:sp>
    </p:spTree>
    <p:extLst>
      <p:ext uri="{BB962C8B-B14F-4D97-AF65-F5344CB8AC3E}">
        <p14:creationId xmlns:p14="http://schemas.microsoft.com/office/powerpoint/2010/main" val="6699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473202" y="532933"/>
            <a:ext cx="2571750" cy="1432560"/>
          </a:xfrm>
        </p:spPr>
        <p:txBody>
          <a:bodyPr anchor="b">
            <a:normAutofit/>
          </a:bodyPr>
          <a:lstStyle/>
          <a:p>
            <a:r>
              <a:rPr lang="en-US" sz="3000" dirty="0"/>
              <a:t>Preventing and Providing</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144796"/>
            <a:ext cx="2441321" cy="15240"/>
          </a:xfrm>
          <a:custGeom>
            <a:avLst/>
            <a:gdLst>
              <a:gd name="connsiteX0" fmla="*/ 0 w 2441321"/>
              <a:gd name="connsiteY0" fmla="*/ 0 h 15240"/>
              <a:gd name="connsiteX1" fmla="*/ 585917 w 2441321"/>
              <a:gd name="connsiteY1" fmla="*/ 0 h 15240"/>
              <a:gd name="connsiteX2" fmla="*/ 1196247 w 2441321"/>
              <a:gd name="connsiteY2" fmla="*/ 0 h 15240"/>
              <a:gd name="connsiteX3" fmla="*/ 1806578 w 2441321"/>
              <a:gd name="connsiteY3" fmla="*/ 0 h 15240"/>
              <a:gd name="connsiteX4" fmla="*/ 2441321 w 2441321"/>
              <a:gd name="connsiteY4" fmla="*/ 0 h 15240"/>
              <a:gd name="connsiteX5" fmla="*/ 2441321 w 2441321"/>
              <a:gd name="connsiteY5" fmla="*/ 15240 h 15240"/>
              <a:gd name="connsiteX6" fmla="*/ 1830991 w 2441321"/>
              <a:gd name="connsiteY6" fmla="*/ 15240 h 15240"/>
              <a:gd name="connsiteX7" fmla="*/ 1269487 w 2441321"/>
              <a:gd name="connsiteY7" fmla="*/ 15240 h 15240"/>
              <a:gd name="connsiteX8" fmla="*/ 707983 w 2441321"/>
              <a:gd name="connsiteY8" fmla="*/ 15240 h 15240"/>
              <a:gd name="connsiteX9" fmla="*/ 0 w 2441321"/>
              <a:gd name="connsiteY9" fmla="*/ 15240 h 15240"/>
              <a:gd name="connsiteX10" fmla="*/ 0 w 2441321"/>
              <a:gd name="connsiteY10" fmla="*/ 0 h 15240"/>
              <a:gd name="connsiteX0" fmla="*/ 0 w 2441321"/>
              <a:gd name="connsiteY0" fmla="*/ 0 h 15240"/>
              <a:gd name="connsiteX1" fmla="*/ 585917 w 2441321"/>
              <a:gd name="connsiteY1" fmla="*/ 0 h 15240"/>
              <a:gd name="connsiteX2" fmla="*/ 1123008 w 2441321"/>
              <a:gd name="connsiteY2" fmla="*/ 0 h 15240"/>
              <a:gd name="connsiteX3" fmla="*/ 1782164 w 2441321"/>
              <a:gd name="connsiteY3" fmla="*/ 0 h 15240"/>
              <a:gd name="connsiteX4" fmla="*/ 2441321 w 2441321"/>
              <a:gd name="connsiteY4" fmla="*/ 0 h 15240"/>
              <a:gd name="connsiteX5" fmla="*/ 2441321 w 2441321"/>
              <a:gd name="connsiteY5" fmla="*/ 15240 h 15240"/>
              <a:gd name="connsiteX6" fmla="*/ 1879817 w 2441321"/>
              <a:gd name="connsiteY6" fmla="*/ 15240 h 15240"/>
              <a:gd name="connsiteX7" fmla="*/ 1318313 w 2441321"/>
              <a:gd name="connsiteY7" fmla="*/ 15240 h 15240"/>
              <a:gd name="connsiteX8" fmla="*/ 659157 w 2441321"/>
              <a:gd name="connsiteY8" fmla="*/ 15240 h 15240"/>
              <a:gd name="connsiteX9" fmla="*/ 0 w 2441321"/>
              <a:gd name="connsiteY9" fmla="*/ 15240 h 15240"/>
              <a:gd name="connsiteX10" fmla="*/ 0 w 2441321"/>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5240"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726" y="4890"/>
                  <a:pt x="2440603" y="12517"/>
                  <a:pt x="2441321" y="15240"/>
                </a:cubicBezTo>
                <a:cubicBezTo>
                  <a:pt x="2159375" y="45961"/>
                  <a:pt x="2054495" y="42618"/>
                  <a:pt x="1830991" y="15240"/>
                </a:cubicBezTo>
                <a:cubicBezTo>
                  <a:pt x="1615846" y="4461"/>
                  <a:pt x="1521674" y="-8470"/>
                  <a:pt x="1269487" y="15240"/>
                </a:cubicBezTo>
                <a:cubicBezTo>
                  <a:pt x="1019660" y="50912"/>
                  <a:pt x="886911" y="39303"/>
                  <a:pt x="707983" y="15240"/>
                </a:cubicBezTo>
                <a:cubicBezTo>
                  <a:pt x="523434" y="24273"/>
                  <a:pt x="307885" y="31268"/>
                  <a:pt x="0" y="15240"/>
                </a:cubicBezTo>
                <a:cubicBezTo>
                  <a:pt x="464" y="9768"/>
                  <a:pt x="206" y="7487"/>
                  <a:pt x="0" y="0"/>
                </a:cubicBezTo>
                <a:close/>
              </a:path>
              <a:path w="2441321" h="15240"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229" y="5744"/>
                  <a:pt x="2441465" y="8218"/>
                  <a:pt x="2441321" y="15240"/>
                </a:cubicBezTo>
                <a:cubicBezTo>
                  <a:pt x="2180658" y="15274"/>
                  <a:pt x="2084222" y="2886"/>
                  <a:pt x="1879817" y="15240"/>
                </a:cubicBezTo>
                <a:cubicBezTo>
                  <a:pt x="1668182" y="13174"/>
                  <a:pt x="1551159" y="-9525"/>
                  <a:pt x="1318313" y="15240"/>
                </a:cubicBezTo>
                <a:cubicBezTo>
                  <a:pt x="1059871" y="53347"/>
                  <a:pt x="901959" y="20783"/>
                  <a:pt x="659157" y="15240"/>
                </a:cubicBezTo>
                <a:cubicBezTo>
                  <a:pt x="444692" y="25435"/>
                  <a:pt x="245032" y="36834"/>
                  <a:pt x="0" y="15240"/>
                </a:cubicBezTo>
                <a:cubicBezTo>
                  <a:pt x="325" y="8964"/>
                  <a:pt x="-230" y="4853"/>
                  <a:pt x="0" y="0"/>
                </a:cubicBezTo>
                <a:close/>
              </a:path>
              <a:path w="2441321" h="15240"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0799" y="5112"/>
                  <a:pt x="2441289" y="11985"/>
                  <a:pt x="2441321" y="15240"/>
                </a:cubicBezTo>
                <a:cubicBezTo>
                  <a:pt x="2149099" y="24300"/>
                  <a:pt x="2027305" y="53422"/>
                  <a:pt x="1830991" y="15240"/>
                </a:cubicBezTo>
                <a:cubicBezTo>
                  <a:pt x="1614571" y="-21812"/>
                  <a:pt x="1500998" y="7679"/>
                  <a:pt x="1269487" y="15240"/>
                </a:cubicBezTo>
                <a:cubicBezTo>
                  <a:pt x="1042399" y="34786"/>
                  <a:pt x="927922" y="42774"/>
                  <a:pt x="707983" y="15240"/>
                </a:cubicBezTo>
                <a:cubicBezTo>
                  <a:pt x="502575" y="-8428"/>
                  <a:pt x="350393" y="31451"/>
                  <a:pt x="0" y="15240"/>
                </a:cubicBezTo>
                <a:cubicBezTo>
                  <a:pt x="571" y="10542"/>
                  <a:pt x="747" y="776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5240"/>
                      <a:gd name="connsiteX1" fmla="*/ 585917 w 2441321"/>
                      <a:gd name="connsiteY1" fmla="*/ 0 h 15240"/>
                      <a:gd name="connsiteX2" fmla="*/ 1196247 w 2441321"/>
                      <a:gd name="connsiteY2" fmla="*/ 0 h 15240"/>
                      <a:gd name="connsiteX3" fmla="*/ 1806578 w 2441321"/>
                      <a:gd name="connsiteY3" fmla="*/ 0 h 15240"/>
                      <a:gd name="connsiteX4" fmla="*/ 2441321 w 2441321"/>
                      <a:gd name="connsiteY4" fmla="*/ 0 h 15240"/>
                      <a:gd name="connsiteX5" fmla="*/ 2441321 w 2441321"/>
                      <a:gd name="connsiteY5" fmla="*/ 15240 h 15240"/>
                      <a:gd name="connsiteX6" fmla="*/ 1830991 w 2441321"/>
                      <a:gd name="connsiteY6" fmla="*/ 15240 h 15240"/>
                      <a:gd name="connsiteX7" fmla="*/ 1269487 w 2441321"/>
                      <a:gd name="connsiteY7" fmla="*/ 15240 h 15240"/>
                      <a:gd name="connsiteX8" fmla="*/ 707983 w 2441321"/>
                      <a:gd name="connsiteY8" fmla="*/ 15240 h 15240"/>
                      <a:gd name="connsiteX9" fmla="*/ 0 w 2441321"/>
                      <a:gd name="connsiteY9" fmla="*/ 15240 h 15240"/>
                      <a:gd name="connsiteX10" fmla="*/ 0 w 2441321"/>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5240"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710" y="5101"/>
                          <a:pt x="2441199" y="12169"/>
                          <a:pt x="2441321" y="15240"/>
                        </a:cubicBezTo>
                        <a:cubicBezTo>
                          <a:pt x="2169723" y="27458"/>
                          <a:pt x="2045712" y="36092"/>
                          <a:pt x="1830991" y="15240"/>
                        </a:cubicBezTo>
                        <a:cubicBezTo>
                          <a:pt x="1616270" y="-5612"/>
                          <a:pt x="1505876" y="901"/>
                          <a:pt x="1269487" y="15240"/>
                        </a:cubicBezTo>
                        <a:cubicBezTo>
                          <a:pt x="1033098" y="29579"/>
                          <a:pt x="908661" y="38143"/>
                          <a:pt x="707983" y="15240"/>
                        </a:cubicBezTo>
                        <a:cubicBezTo>
                          <a:pt x="507305" y="-7663"/>
                          <a:pt x="333592" y="17711"/>
                          <a:pt x="0" y="15240"/>
                        </a:cubicBezTo>
                        <a:cubicBezTo>
                          <a:pt x="379" y="10256"/>
                          <a:pt x="723" y="7516"/>
                          <a:pt x="0" y="0"/>
                        </a:cubicBezTo>
                        <a:close/>
                      </a:path>
                      <a:path w="2441321" h="15240"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278" y="5591"/>
                          <a:pt x="2441703" y="8968"/>
                          <a:pt x="2441321" y="15240"/>
                        </a:cubicBezTo>
                        <a:cubicBezTo>
                          <a:pt x="2166745" y="25725"/>
                          <a:pt x="2078726" y="12428"/>
                          <a:pt x="1879817" y="15240"/>
                        </a:cubicBezTo>
                        <a:cubicBezTo>
                          <a:pt x="1680908" y="18052"/>
                          <a:pt x="1548770" y="-7175"/>
                          <a:pt x="1318313" y="15240"/>
                        </a:cubicBezTo>
                        <a:cubicBezTo>
                          <a:pt x="1087856" y="37655"/>
                          <a:pt x="894613" y="879"/>
                          <a:pt x="659157" y="15240"/>
                        </a:cubicBezTo>
                        <a:cubicBezTo>
                          <a:pt x="423701" y="29601"/>
                          <a:pt x="246611" y="30927"/>
                          <a:pt x="0" y="15240"/>
                        </a:cubicBezTo>
                        <a:cubicBezTo>
                          <a:pt x="-196" y="8815"/>
                          <a:pt x="-164" y="506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473202" y="2339340"/>
            <a:ext cx="2571750" cy="2842260"/>
          </a:xfrm>
        </p:spPr>
        <p:txBody>
          <a:bodyPr anchor="t">
            <a:normAutofit/>
          </a:bodyPr>
          <a:lstStyle/>
          <a:p>
            <a:pPr marL="0" indent="0">
              <a:buNone/>
            </a:pPr>
            <a:r>
              <a:rPr lang="en-US" i="1" dirty="0"/>
              <a:t>Jesus’ first miracle of turning water into wine:</a:t>
            </a:r>
          </a:p>
          <a:p>
            <a:pPr marL="0" indent="0">
              <a:buNone/>
            </a:pPr>
            <a:r>
              <a:rPr lang="en-US" b="1" i="1" dirty="0"/>
              <a:t>Prevented: SHAME </a:t>
            </a:r>
          </a:p>
          <a:p>
            <a:pPr marL="0" indent="0">
              <a:buNone/>
            </a:pPr>
            <a:r>
              <a:rPr lang="en-US" b="1" i="1" dirty="0"/>
              <a:t>Provided: JOY &amp; SATISFACTION</a:t>
            </a:r>
          </a:p>
        </p:txBody>
      </p:sp>
      <p:pic>
        <p:nvPicPr>
          <p:cNvPr id="4" name="Picture 3">
            <a:extLst>
              <a:ext uri="{FF2B5EF4-FFF2-40B4-BE49-F238E27FC236}">
                <a16:creationId xmlns:a16="http://schemas.microsoft.com/office/drawing/2014/main" id="{E7A1CC15-EC43-AA81-605A-EA6566DD813F}"/>
              </a:ext>
            </a:extLst>
          </p:cNvPr>
          <p:cNvPicPr>
            <a:picLocks noChangeAspect="1"/>
          </p:cNvPicPr>
          <p:nvPr/>
        </p:nvPicPr>
        <p:blipFill>
          <a:blip r:embed="rId2"/>
          <a:stretch>
            <a:fillRect/>
          </a:stretch>
        </p:blipFill>
        <p:spPr>
          <a:xfrm>
            <a:off x="3406237" y="1631526"/>
            <a:ext cx="5177790" cy="2912507"/>
          </a:xfrm>
          <a:prstGeom prst="rect">
            <a:avLst/>
          </a:prstGeom>
        </p:spPr>
      </p:pic>
    </p:spTree>
    <p:extLst>
      <p:ext uri="{BB962C8B-B14F-4D97-AF65-F5344CB8AC3E}">
        <p14:creationId xmlns:p14="http://schemas.microsoft.com/office/powerpoint/2010/main" val="40408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480060" y="271140"/>
            <a:ext cx="3276451" cy="1630701"/>
          </a:xfrm>
        </p:spPr>
        <p:txBody>
          <a:bodyPr anchor="b">
            <a:normAutofit/>
          </a:bodyPr>
          <a:lstStyle/>
          <a:p>
            <a:r>
              <a:rPr lang="en-US" sz="4000" dirty="0">
                <a:solidFill>
                  <a:srgbClr val="2E75B6"/>
                </a:solidFill>
              </a:rPr>
              <a:t>Jesus Provides JOY</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155828"/>
            <a:ext cx="2606040" cy="15240"/>
          </a:xfrm>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 name="connsiteX0" fmla="*/ 0 w 2606040"/>
              <a:gd name="connsiteY0" fmla="*/ 0 h 15240"/>
              <a:gd name="connsiteX1" fmla="*/ 599389 w 2606040"/>
              <a:gd name="connsiteY1" fmla="*/ 0 h 15240"/>
              <a:gd name="connsiteX2" fmla="*/ 1303020 w 2606040"/>
              <a:gd name="connsiteY2" fmla="*/ 0 h 15240"/>
              <a:gd name="connsiteX3" fmla="*/ 1876349 w 2606040"/>
              <a:gd name="connsiteY3" fmla="*/ 0 h 15240"/>
              <a:gd name="connsiteX4" fmla="*/ 2606040 w 2606040"/>
              <a:gd name="connsiteY4" fmla="*/ 0 h 15240"/>
              <a:gd name="connsiteX5" fmla="*/ 2606040 w 2606040"/>
              <a:gd name="connsiteY5" fmla="*/ 15240 h 15240"/>
              <a:gd name="connsiteX6" fmla="*/ 1980590 w 2606040"/>
              <a:gd name="connsiteY6" fmla="*/ 15240 h 15240"/>
              <a:gd name="connsiteX7" fmla="*/ 1276960 w 2606040"/>
              <a:gd name="connsiteY7" fmla="*/ 15240 h 15240"/>
              <a:gd name="connsiteX8" fmla="*/ 65151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36" y="5095"/>
                  <a:pt x="2606705" y="11683"/>
                  <a:pt x="2606040" y="15240"/>
                </a:cubicBezTo>
                <a:cubicBezTo>
                  <a:pt x="2260204" y="26294"/>
                  <a:pt x="2175708" y="2566"/>
                  <a:pt x="1902409" y="15240"/>
                </a:cubicBezTo>
                <a:cubicBezTo>
                  <a:pt x="1638502" y="38016"/>
                  <a:pt x="1460923" y="-19317"/>
                  <a:pt x="1276960" y="15240"/>
                </a:cubicBezTo>
                <a:cubicBezTo>
                  <a:pt x="1057717" y="11313"/>
                  <a:pt x="867956" y="-728"/>
                  <a:pt x="677570" y="15240"/>
                </a:cubicBezTo>
                <a:cubicBezTo>
                  <a:pt x="457951" y="30325"/>
                  <a:pt x="189752" y="52340"/>
                  <a:pt x="0" y="15240"/>
                </a:cubicBezTo>
                <a:cubicBezTo>
                  <a:pt x="1119" y="11401"/>
                  <a:pt x="815" y="5267"/>
                  <a:pt x="0" y="0"/>
                </a:cubicBezTo>
                <a:close/>
              </a:path>
              <a:path w="2606040" h="15240"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888" y="5020"/>
                  <a:pt x="2605482" y="9296"/>
                  <a:pt x="2606040" y="15240"/>
                </a:cubicBezTo>
                <a:cubicBezTo>
                  <a:pt x="2347059" y="-424"/>
                  <a:pt x="2192004" y="5758"/>
                  <a:pt x="1980590" y="15240"/>
                </a:cubicBezTo>
                <a:cubicBezTo>
                  <a:pt x="1783984" y="-12793"/>
                  <a:pt x="1487673" y="42860"/>
                  <a:pt x="1276960" y="15240"/>
                </a:cubicBezTo>
                <a:cubicBezTo>
                  <a:pt x="1087111" y="-40299"/>
                  <a:pt x="879204" y="43719"/>
                  <a:pt x="651510" y="15240"/>
                </a:cubicBezTo>
                <a:cubicBezTo>
                  <a:pt x="430798" y="-30812"/>
                  <a:pt x="132889" y="-36515"/>
                  <a:pt x="0" y="15240"/>
                </a:cubicBezTo>
                <a:cubicBezTo>
                  <a:pt x="-104" y="10468"/>
                  <a:pt x="-32" y="5329"/>
                  <a:pt x="0" y="0"/>
                </a:cubicBezTo>
                <a:close/>
              </a:path>
              <a:path w="2606040" h="15240"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377" y="4573"/>
                  <a:pt x="2606701" y="10987"/>
                  <a:pt x="2606040" y="15240"/>
                </a:cubicBezTo>
                <a:cubicBezTo>
                  <a:pt x="2234648" y="23928"/>
                  <a:pt x="2180202" y="-13409"/>
                  <a:pt x="1902409" y="15240"/>
                </a:cubicBezTo>
                <a:cubicBezTo>
                  <a:pt x="1635562" y="44146"/>
                  <a:pt x="1477339" y="1746"/>
                  <a:pt x="1276960" y="15240"/>
                </a:cubicBezTo>
                <a:cubicBezTo>
                  <a:pt x="1058094" y="63874"/>
                  <a:pt x="904206" y="-23684"/>
                  <a:pt x="677570" y="15240"/>
                </a:cubicBezTo>
                <a:cubicBezTo>
                  <a:pt x="485746" y="11665"/>
                  <a:pt x="195925" y="29957"/>
                  <a:pt x="0" y="15240"/>
                </a:cubicBezTo>
                <a:cubicBezTo>
                  <a:pt x="267" y="11140"/>
                  <a:pt x="1338" y="435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919" y="5283"/>
                          <a:pt x="2606641" y="11451"/>
                          <a:pt x="2606040" y="15240"/>
                        </a:cubicBezTo>
                        <a:cubicBezTo>
                          <a:pt x="2256758" y="28362"/>
                          <a:pt x="2173673" y="-15926"/>
                          <a:pt x="1902409" y="15240"/>
                        </a:cubicBezTo>
                        <a:cubicBezTo>
                          <a:pt x="1631145" y="46406"/>
                          <a:pt x="1461378" y="2418"/>
                          <a:pt x="1276960" y="15240"/>
                        </a:cubicBezTo>
                        <a:cubicBezTo>
                          <a:pt x="1092542" y="28062"/>
                          <a:pt x="890442" y="10165"/>
                          <a:pt x="677570" y="15240"/>
                        </a:cubicBezTo>
                        <a:cubicBezTo>
                          <a:pt x="464698" y="20316"/>
                          <a:pt x="187648" y="32789"/>
                          <a:pt x="0" y="15240"/>
                        </a:cubicBezTo>
                        <a:cubicBezTo>
                          <a:pt x="79" y="11201"/>
                          <a:pt x="341" y="4822"/>
                          <a:pt x="0" y="0"/>
                        </a:cubicBezTo>
                        <a:close/>
                      </a:path>
                      <a:path w="2606040" h="15240"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798" y="5061"/>
                          <a:pt x="2605477" y="8568"/>
                          <a:pt x="2606040" y="15240"/>
                        </a:cubicBezTo>
                        <a:cubicBezTo>
                          <a:pt x="2393024" y="-808"/>
                          <a:pt x="2191161" y="36211"/>
                          <a:pt x="1980590" y="15240"/>
                        </a:cubicBezTo>
                        <a:cubicBezTo>
                          <a:pt x="1770019" y="-5731"/>
                          <a:pt x="1476440" y="33066"/>
                          <a:pt x="1276960" y="15240"/>
                        </a:cubicBezTo>
                        <a:cubicBezTo>
                          <a:pt x="1077480" y="-2586"/>
                          <a:pt x="880988" y="39077"/>
                          <a:pt x="651510" y="15240"/>
                        </a:cubicBezTo>
                        <a:cubicBezTo>
                          <a:pt x="422032" y="-8597"/>
                          <a:pt x="130744" y="-4995"/>
                          <a:pt x="0" y="15240"/>
                        </a:cubicBezTo>
                        <a:cubicBezTo>
                          <a:pt x="-335" y="10459"/>
                          <a:pt x="-77" y="43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480060" y="2394082"/>
            <a:ext cx="3182691" cy="2767223"/>
          </a:xfrm>
        </p:spPr>
        <p:txBody>
          <a:bodyPr>
            <a:normAutofit/>
          </a:bodyPr>
          <a:lstStyle/>
          <a:p>
            <a:pPr marL="0" indent="0" algn="ctr">
              <a:buNone/>
            </a:pPr>
            <a:r>
              <a:rPr lang="en-US" sz="2000" b="1" i="1" dirty="0">
                <a:solidFill>
                  <a:srgbClr val="2E75B6"/>
                </a:solidFill>
              </a:rPr>
              <a:t>Thou wilt shew me the path of life: in thy presence is fulness of joy; at thy right hand there are pleasures</a:t>
            </a:r>
            <a:br>
              <a:rPr lang="en-US" sz="2000" b="1" i="1" dirty="0">
                <a:solidFill>
                  <a:srgbClr val="2E75B6"/>
                </a:solidFill>
              </a:rPr>
            </a:br>
            <a:r>
              <a:rPr lang="en-US" sz="2000" b="1" i="1" dirty="0">
                <a:solidFill>
                  <a:srgbClr val="2E75B6"/>
                </a:solidFill>
              </a:rPr>
              <a:t>for evermore. (Psalm 16:11)</a:t>
            </a:r>
          </a:p>
        </p:txBody>
      </p:sp>
      <p:pic>
        <p:nvPicPr>
          <p:cNvPr id="6" name="Picture 5">
            <a:extLst>
              <a:ext uri="{FF2B5EF4-FFF2-40B4-BE49-F238E27FC236}">
                <a16:creationId xmlns:a16="http://schemas.microsoft.com/office/drawing/2014/main" id="{AB53FCC1-C249-4C90-DF09-E893D655E56A}"/>
              </a:ext>
            </a:extLst>
          </p:cNvPr>
          <p:cNvPicPr>
            <a:picLocks noChangeAspect="1"/>
          </p:cNvPicPr>
          <p:nvPr/>
        </p:nvPicPr>
        <p:blipFill rotWithShape="1">
          <a:blip r:embed="rId2"/>
          <a:srcRect l="14758" r="25211"/>
          <a:stretch/>
        </p:blipFill>
        <p:spPr>
          <a:xfrm>
            <a:off x="3983776" y="10"/>
            <a:ext cx="5159081" cy="5714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432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23F69C2-B100-EB66-C1B0-2D331E7D50F0}"/>
              </a:ext>
            </a:extLst>
          </p:cNvPr>
          <p:cNvSpPr/>
          <p:nvPr/>
        </p:nvSpPr>
        <p:spPr>
          <a:xfrm>
            <a:off x="3994911" y="3815256"/>
            <a:ext cx="3608833" cy="1722382"/>
          </a:xfrm>
          <a:prstGeom prst="ellipse">
            <a:avLst/>
          </a:prstGeom>
          <a:solidFill>
            <a:schemeClr val="bg1">
              <a:alpha val="10000"/>
            </a:schemeClr>
          </a:solidFill>
          <a:ln>
            <a:noFill/>
          </a:ln>
          <a:effectLst>
            <a:glow rad="1905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A22627F-9AF7-A195-BA34-3455484A345E}"/>
              </a:ext>
            </a:extLst>
          </p:cNvPr>
          <p:cNvSpPr>
            <a:spLocks noGrp="1"/>
          </p:cNvSpPr>
          <p:nvPr>
            <p:ph type="subTitle" idx="1"/>
          </p:nvPr>
        </p:nvSpPr>
        <p:spPr>
          <a:xfrm>
            <a:off x="2286000" y="3949263"/>
            <a:ext cx="6858000" cy="1527940"/>
          </a:xfrm>
        </p:spPr>
        <p:txBody>
          <a:bodyPr>
            <a:normAutofit fontScale="92500" lnSpcReduction="20000"/>
          </a:bodyPr>
          <a:lstStyle/>
          <a:p>
            <a:r>
              <a:rPr lang="en-US" sz="4800" i="0" dirty="0">
                <a:ln w="25400" cap="rnd" cmpd="sng">
                  <a:noFill/>
                </a:ln>
                <a:solidFill>
                  <a:srgbClr val="2E75B6"/>
                </a:solidFill>
                <a:effectLst/>
              </a:rPr>
              <a:t>Miracle #1</a:t>
            </a:r>
          </a:p>
          <a:p>
            <a:r>
              <a:rPr lang="en-US" i="0" dirty="0">
                <a:ln w="25400" cap="rnd" cmpd="sng">
                  <a:noFill/>
                </a:ln>
                <a:solidFill>
                  <a:srgbClr val="2E75B6"/>
                </a:solidFill>
                <a:effectLst/>
              </a:rPr>
              <a:t>Jesus Turns Water into Wine</a:t>
            </a:r>
          </a:p>
          <a:p>
            <a:r>
              <a:rPr lang="en-US" sz="3500" i="0" dirty="0">
                <a:ln w="25400" cap="rnd" cmpd="sng">
                  <a:noFill/>
                </a:ln>
                <a:solidFill>
                  <a:srgbClr val="2E75B6"/>
                </a:solidFill>
                <a:effectLst/>
              </a:rPr>
              <a:t>John 2:1-11</a:t>
            </a:r>
          </a:p>
        </p:txBody>
      </p:sp>
      <p:pic>
        <p:nvPicPr>
          <p:cNvPr id="5" name="Picture 4" descr="A blue sign with white text&#10;&#10;Description automatically generated with low confidence">
            <a:extLst>
              <a:ext uri="{FF2B5EF4-FFF2-40B4-BE49-F238E27FC236}">
                <a16:creationId xmlns:a16="http://schemas.microsoft.com/office/drawing/2014/main" id="{5F4EBD8D-9E0B-B42A-5C9B-0C6450639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90" y="1014924"/>
            <a:ext cx="5237543" cy="2800332"/>
          </a:xfrm>
          <a:prstGeom prst="rect">
            <a:avLst/>
          </a:prstGeom>
        </p:spPr>
      </p:pic>
    </p:spTree>
    <p:extLst>
      <p:ext uri="{BB962C8B-B14F-4D97-AF65-F5344CB8AC3E}">
        <p14:creationId xmlns:p14="http://schemas.microsoft.com/office/powerpoint/2010/main" val="2730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480060" y="3981449"/>
            <a:ext cx="2564242" cy="1176766"/>
          </a:xfrm>
        </p:spPr>
        <p:txBody>
          <a:bodyPr>
            <a:normAutofit/>
          </a:bodyPr>
          <a:lstStyle/>
          <a:p>
            <a:r>
              <a:rPr lang="en-US" sz="2900" dirty="0"/>
              <a:t>Jesus Prevents SHAME</a:t>
            </a:r>
          </a:p>
        </p:txBody>
      </p:sp>
      <p:pic>
        <p:nvPicPr>
          <p:cNvPr id="5" name="Picture 4">
            <a:extLst>
              <a:ext uri="{FF2B5EF4-FFF2-40B4-BE49-F238E27FC236}">
                <a16:creationId xmlns:a16="http://schemas.microsoft.com/office/drawing/2014/main" id="{59292DDF-C023-7432-B1A2-D6142456DAC4}"/>
              </a:ext>
            </a:extLst>
          </p:cNvPr>
          <p:cNvPicPr>
            <a:picLocks noChangeAspect="1"/>
          </p:cNvPicPr>
          <p:nvPr/>
        </p:nvPicPr>
        <p:blipFill rotWithShape="1">
          <a:blip r:embed="rId2"/>
          <a:srcRect t="11216" b="1783"/>
          <a:stretch/>
        </p:blipFill>
        <p:spPr>
          <a:xfrm>
            <a:off x="20" y="10"/>
            <a:ext cx="9143980" cy="3798681"/>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88829" y="4557600"/>
            <a:ext cx="1143000" cy="13716"/>
          </a:xfrm>
          <a:custGeom>
            <a:avLst/>
            <a:gdLst>
              <a:gd name="connsiteX0" fmla="*/ 0 w 1143000"/>
              <a:gd name="connsiteY0" fmla="*/ 0 h 13716"/>
              <a:gd name="connsiteX1" fmla="*/ 571500 w 1143000"/>
              <a:gd name="connsiteY1" fmla="*/ 0 h 13716"/>
              <a:gd name="connsiteX2" fmla="*/ 1143000 w 1143000"/>
              <a:gd name="connsiteY2" fmla="*/ 0 h 13716"/>
              <a:gd name="connsiteX3" fmla="*/ 1143000 w 1143000"/>
              <a:gd name="connsiteY3" fmla="*/ 13716 h 13716"/>
              <a:gd name="connsiteX4" fmla="*/ 594360 w 1143000"/>
              <a:gd name="connsiteY4" fmla="*/ 13716 h 13716"/>
              <a:gd name="connsiteX5" fmla="*/ 0 w 1143000"/>
              <a:gd name="connsiteY5" fmla="*/ 13716 h 13716"/>
              <a:gd name="connsiteX6" fmla="*/ 0 w 1143000"/>
              <a:gd name="connsiteY6" fmla="*/ 0 h 13716"/>
              <a:gd name="connsiteX0" fmla="*/ 0 w 1143000"/>
              <a:gd name="connsiteY0" fmla="*/ 0 h 13716"/>
              <a:gd name="connsiteX1" fmla="*/ 537210 w 1143000"/>
              <a:gd name="connsiteY1" fmla="*/ 0 h 13716"/>
              <a:gd name="connsiteX2" fmla="*/ 1143000 w 1143000"/>
              <a:gd name="connsiteY2" fmla="*/ 0 h 13716"/>
              <a:gd name="connsiteX3" fmla="*/ 1143000 w 1143000"/>
              <a:gd name="connsiteY3" fmla="*/ 13716 h 13716"/>
              <a:gd name="connsiteX4" fmla="*/ 594360 w 1143000"/>
              <a:gd name="connsiteY4" fmla="*/ 13716 h 13716"/>
              <a:gd name="connsiteX5" fmla="*/ 0 w 1143000"/>
              <a:gd name="connsiteY5" fmla="*/ 13716 h 13716"/>
              <a:gd name="connsiteX6" fmla="*/ 0 w 11430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13716" fill="none" extrusionOk="0">
                <a:moveTo>
                  <a:pt x="0" y="0"/>
                </a:moveTo>
                <a:cubicBezTo>
                  <a:pt x="170978" y="-5023"/>
                  <a:pt x="283085" y="-1709"/>
                  <a:pt x="571500" y="0"/>
                </a:cubicBezTo>
                <a:cubicBezTo>
                  <a:pt x="851331" y="-10883"/>
                  <a:pt x="929777" y="35688"/>
                  <a:pt x="1143000" y="0"/>
                </a:cubicBezTo>
                <a:cubicBezTo>
                  <a:pt x="1142396" y="3142"/>
                  <a:pt x="1143220" y="8880"/>
                  <a:pt x="1143000" y="13716"/>
                </a:cubicBezTo>
                <a:cubicBezTo>
                  <a:pt x="999909" y="50255"/>
                  <a:pt x="797389" y="28347"/>
                  <a:pt x="594360" y="13716"/>
                </a:cubicBezTo>
                <a:cubicBezTo>
                  <a:pt x="395827" y="-11864"/>
                  <a:pt x="207567" y="51486"/>
                  <a:pt x="0" y="13716"/>
                </a:cubicBezTo>
                <a:cubicBezTo>
                  <a:pt x="310" y="7052"/>
                  <a:pt x="119" y="6101"/>
                  <a:pt x="0" y="0"/>
                </a:cubicBezTo>
                <a:close/>
              </a:path>
              <a:path w="1143000" h="13716" stroke="0" extrusionOk="0">
                <a:moveTo>
                  <a:pt x="0" y="0"/>
                </a:moveTo>
                <a:cubicBezTo>
                  <a:pt x="95120" y="-23411"/>
                  <a:pt x="303033" y="-18293"/>
                  <a:pt x="537210" y="0"/>
                </a:cubicBezTo>
                <a:cubicBezTo>
                  <a:pt x="803927" y="-12823"/>
                  <a:pt x="959588" y="51667"/>
                  <a:pt x="1143000" y="0"/>
                </a:cubicBezTo>
                <a:cubicBezTo>
                  <a:pt x="1143676" y="6444"/>
                  <a:pt x="1143282" y="10524"/>
                  <a:pt x="1143000" y="13716"/>
                </a:cubicBezTo>
                <a:cubicBezTo>
                  <a:pt x="895518" y="-5216"/>
                  <a:pt x="712351" y="59672"/>
                  <a:pt x="594360" y="13716"/>
                </a:cubicBezTo>
                <a:cubicBezTo>
                  <a:pt x="479312" y="-33446"/>
                  <a:pt x="135196" y="24622"/>
                  <a:pt x="0" y="13716"/>
                </a:cubicBezTo>
                <a:cubicBezTo>
                  <a:pt x="708" y="8775"/>
                  <a:pt x="205" y="3193"/>
                  <a:pt x="0" y="0"/>
                </a:cubicBezTo>
                <a:close/>
              </a:path>
              <a:path w="1143000" h="13716" fill="none" stroke="0" extrusionOk="0">
                <a:moveTo>
                  <a:pt x="0" y="0"/>
                </a:moveTo>
                <a:cubicBezTo>
                  <a:pt x="182177" y="-33993"/>
                  <a:pt x="275506" y="-14198"/>
                  <a:pt x="571500" y="0"/>
                </a:cubicBezTo>
                <a:cubicBezTo>
                  <a:pt x="846818" y="-11746"/>
                  <a:pt x="961066" y="18284"/>
                  <a:pt x="1143000" y="0"/>
                </a:cubicBezTo>
                <a:cubicBezTo>
                  <a:pt x="1142506" y="3035"/>
                  <a:pt x="1142990" y="7528"/>
                  <a:pt x="1143000" y="13716"/>
                </a:cubicBezTo>
                <a:cubicBezTo>
                  <a:pt x="987240" y="25417"/>
                  <a:pt x="761915" y="-818"/>
                  <a:pt x="594360" y="13716"/>
                </a:cubicBezTo>
                <a:cubicBezTo>
                  <a:pt x="406963" y="-8582"/>
                  <a:pt x="208476" y="348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143000"/>
                      <a:gd name="connsiteY0" fmla="*/ 0 h 13716"/>
                      <a:gd name="connsiteX1" fmla="*/ 571500 w 1143000"/>
                      <a:gd name="connsiteY1" fmla="*/ 0 h 13716"/>
                      <a:gd name="connsiteX2" fmla="*/ 1143000 w 1143000"/>
                      <a:gd name="connsiteY2" fmla="*/ 0 h 13716"/>
                      <a:gd name="connsiteX3" fmla="*/ 1143000 w 1143000"/>
                      <a:gd name="connsiteY3" fmla="*/ 13716 h 13716"/>
                      <a:gd name="connsiteX4" fmla="*/ 594360 w 1143000"/>
                      <a:gd name="connsiteY4" fmla="*/ 13716 h 13716"/>
                      <a:gd name="connsiteX5" fmla="*/ 0 w 1143000"/>
                      <a:gd name="connsiteY5" fmla="*/ 13716 h 13716"/>
                      <a:gd name="connsiteX6" fmla="*/ 0 w 11430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0" h="13716" fill="none" extrusionOk="0">
                        <a:moveTo>
                          <a:pt x="0" y="0"/>
                        </a:moveTo>
                        <a:cubicBezTo>
                          <a:pt x="188668" y="-8380"/>
                          <a:pt x="295366" y="-8484"/>
                          <a:pt x="571500" y="0"/>
                        </a:cubicBezTo>
                        <a:cubicBezTo>
                          <a:pt x="847634" y="8484"/>
                          <a:pt x="949127" y="23841"/>
                          <a:pt x="1143000" y="0"/>
                        </a:cubicBezTo>
                        <a:cubicBezTo>
                          <a:pt x="1142527" y="2892"/>
                          <a:pt x="1142629" y="8681"/>
                          <a:pt x="1143000" y="13716"/>
                        </a:cubicBezTo>
                        <a:cubicBezTo>
                          <a:pt x="1003966" y="27378"/>
                          <a:pt x="797751" y="33856"/>
                          <a:pt x="594360" y="13716"/>
                        </a:cubicBezTo>
                        <a:cubicBezTo>
                          <a:pt x="390969" y="-6424"/>
                          <a:pt x="230118" y="32705"/>
                          <a:pt x="0" y="13716"/>
                        </a:cubicBezTo>
                        <a:cubicBezTo>
                          <a:pt x="227" y="7219"/>
                          <a:pt x="197" y="5990"/>
                          <a:pt x="0" y="0"/>
                        </a:cubicBezTo>
                        <a:close/>
                      </a:path>
                      <a:path w="1143000" h="13716" stroke="0" extrusionOk="0">
                        <a:moveTo>
                          <a:pt x="0" y="0"/>
                        </a:moveTo>
                        <a:cubicBezTo>
                          <a:pt x="113217" y="2762"/>
                          <a:pt x="287792" y="-12523"/>
                          <a:pt x="537210" y="0"/>
                        </a:cubicBezTo>
                        <a:cubicBezTo>
                          <a:pt x="786628" y="12523"/>
                          <a:pt x="953214" y="14737"/>
                          <a:pt x="1143000" y="0"/>
                        </a:cubicBezTo>
                        <a:cubicBezTo>
                          <a:pt x="1143628" y="6235"/>
                          <a:pt x="1142659" y="10206"/>
                          <a:pt x="1143000" y="13716"/>
                        </a:cubicBezTo>
                        <a:cubicBezTo>
                          <a:pt x="873988" y="-11467"/>
                          <a:pt x="730397" y="32849"/>
                          <a:pt x="594360" y="13716"/>
                        </a:cubicBezTo>
                        <a:cubicBezTo>
                          <a:pt x="458323" y="-5417"/>
                          <a:pt x="153813" y="7096"/>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3490720" y="4004468"/>
            <a:ext cx="5173220" cy="1143000"/>
          </a:xfrm>
        </p:spPr>
        <p:txBody>
          <a:bodyPr anchor="ctr">
            <a:normAutofit/>
          </a:bodyPr>
          <a:lstStyle/>
          <a:p>
            <a:pPr marL="0" indent="0">
              <a:buNone/>
            </a:pPr>
            <a:r>
              <a:rPr lang="en-US" sz="1700" b="1" i="1" dirty="0"/>
              <a:t>And he arose, and came to his father. But when he was yet a great way off, his father saw him, and had compassion, and ran, and fell on his neck, and kissed him. (Luke 15:20)</a:t>
            </a:r>
          </a:p>
        </p:txBody>
      </p:sp>
    </p:spTree>
    <p:extLst>
      <p:ext uri="{BB962C8B-B14F-4D97-AF65-F5344CB8AC3E}">
        <p14:creationId xmlns:p14="http://schemas.microsoft.com/office/powerpoint/2010/main" val="22776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airplane on a black background&#10;&#10;Description automatically generated with low confidence">
            <a:extLst>
              <a:ext uri="{FF2B5EF4-FFF2-40B4-BE49-F238E27FC236}">
                <a16:creationId xmlns:a16="http://schemas.microsoft.com/office/drawing/2014/main" id="{3980016F-ACFD-0331-C145-4D8AB7171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019" y="1466193"/>
            <a:ext cx="1702676" cy="1702676"/>
          </a:xfrm>
          <a:prstGeom prst="rect">
            <a:avLst/>
          </a:prstGeom>
        </p:spPr>
      </p:pic>
      <p:pic>
        <p:nvPicPr>
          <p:cNvPr id="5" name="Picture 4" descr="A picture containing dark&#10;&#10;Description automatically generated">
            <a:extLst>
              <a:ext uri="{FF2B5EF4-FFF2-40B4-BE49-F238E27FC236}">
                <a16:creationId xmlns:a16="http://schemas.microsoft.com/office/drawing/2014/main" id="{43B5DF91-A848-8A9D-D0C3-E4E248E58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321" y="3030920"/>
            <a:ext cx="1702677" cy="1702677"/>
          </a:xfrm>
          <a:prstGeom prst="rect">
            <a:avLst/>
          </a:prstGeom>
        </p:spPr>
      </p:pic>
      <p:pic>
        <p:nvPicPr>
          <p:cNvPr id="7" name="Picture 6">
            <a:extLst>
              <a:ext uri="{FF2B5EF4-FFF2-40B4-BE49-F238E27FC236}">
                <a16:creationId xmlns:a16="http://schemas.microsoft.com/office/drawing/2014/main" id="{36227E71-0DBF-9078-B1D6-CE272BFBB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731" y="2979684"/>
            <a:ext cx="1367658" cy="1367658"/>
          </a:xfrm>
          <a:prstGeom prst="rect">
            <a:avLst/>
          </a:prstGeom>
        </p:spPr>
      </p:pic>
      <p:pic>
        <p:nvPicPr>
          <p:cNvPr id="9" name="Picture 8">
            <a:extLst>
              <a:ext uri="{FF2B5EF4-FFF2-40B4-BE49-F238E27FC236}">
                <a16:creationId xmlns:a16="http://schemas.microsoft.com/office/drawing/2014/main" id="{90EDF68F-16B1-C3B8-4F02-397508187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732" y="2975741"/>
            <a:ext cx="1367658" cy="1367658"/>
          </a:xfrm>
          <a:prstGeom prst="rect">
            <a:avLst/>
          </a:prstGeom>
        </p:spPr>
      </p:pic>
      <p:pic>
        <p:nvPicPr>
          <p:cNvPr id="12" name="Picture 11" descr="Text&#10;&#10;Description automatically generated">
            <a:extLst>
              <a:ext uri="{FF2B5EF4-FFF2-40B4-BE49-F238E27FC236}">
                <a16:creationId xmlns:a16="http://schemas.microsoft.com/office/drawing/2014/main" id="{F4F3A8C4-D304-07D2-D64B-1D7678B14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2949" y="1568430"/>
            <a:ext cx="3184741" cy="2704025"/>
          </a:xfrm>
          <a:prstGeom prst="rect">
            <a:avLst/>
          </a:prstGeom>
        </p:spPr>
      </p:pic>
      <p:sp>
        <p:nvSpPr>
          <p:cNvPr id="2" name="Rectangle 1">
            <a:extLst>
              <a:ext uri="{FF2B5EF4-FFF2-40B4-BE49-F238E27FC236}">
                <a16:creationId xmlns:a16="http://schemas.microsoft.com/office/drawing/2014/main" id="{11472BC9-E961-544A-3F12-FF36B70D651B}"/>
              </a:ext>
            </a:extLst>
          </p:cNvPr>
          <p:cNvSpPr/>
          <p:nvPr/>
        </p:nvSpPr>
        <p:spPr>
          <a:xfrm>
            <a:off x="6127603" y="4236851"/>
            <a:ext cx="2515432" cy="707886"/>
          </a:xfrm>
          <a:prstGeom prst="rect">
            <a:avLst/>
          </a:prstGeom>
          <a:noFill/>
        </p:spPr>
        <p:txBody>
          <a:bodyPr wrap="none" lIns="91440" tIns="45720" rIns="91440" bIns="45720">
            <a:spAutoFit/>
          </a:bodyPr>
          <a:lstStyle/>
          <a:p>
            <a:pPr algn="ctr"/>
            <a:r>
              <a:rPr lang="en-US" sz="4000" b="1" cap="none" spc="50" dirty="0">
                <a:ln w="0"/>
                <a:solidFill>
                  <a:srgbClr val="4C0B22"/>
                </a:solidFill>
                <a:effectLst>
                  <a:innerShdw blurRad="63500" dist="50800" dir="13500000">
                    <a:srgbClr val="000000">
                      <a:alpha val="50000"/>
                    </a:srgbClr>
                  </a:innerShdw>
                </a:effectLst>
              </a:rPr>
              <a:t>John 2:1-12</a:t>
            </a:r>
          </a:p>
        </p:txBody>
      </p:sp>
    </p:spTree>
    <p:extLst>
      <p:ext uri="{BB962C8B-B14F-4D97-AF65-F5344CB8AC3E}">
        <p14:creationId xmlns:p14="http://schemas.microsoft.com/office/powerpoint/2010/main" val="14330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p:txBody>
          <a:bodyPr/>
          <a:lstStyle/>
          <a:p>
            <a:r>
              <a:rPr lang="en-US" dirty="0"/>
              <a:t>Quick Review</a:t>
            </a:r>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628650" y="1292772"/>
            <a:ext cx="7886700" cy="3854697"/>
          </a:xfrm>
        </p:spPr>
        <p:txBody>
          <a:bodyPr>
            <a:normAutofit lnSpcReduction="10000"/>
          </a:bodyPr>
          <a:lstStyle/>
          <a:p>
            <a:pPr marL="0" indent="0">
              <a:buNone/>
            </a:pPr>
            <a:r>
              <a:rPr lang="en-US" b="1" dirty="0"/>
              <a:t>John is a book of SIGNS</a:t>
            </a:r>
          </a:p>
          <a:p>
            <a:pPr marL="0" indent="0">
              <a:buNone/>
            </a:pPr>
            <a:r>
              <a:rPr lang="en-US" b="1" dirty="0"/>
              <a:t>There are 3 sets of 7 SIGNS </a:t>
            </a:r>
          </a:p>
          <a:p>
            <a:r>
              <a:rPr lang="en-US" dirty="0"/>
              <a:t>Seven Witnesses</a:t>
            </a:r>
          </a:p>
          <a:p>
            <a:r>
              <a:rPr lang="en-US" dirty="0"/>
              <a:t>Seven “I AM” Statements</a:t>
            </a:r>
          </a:p>
          <a:p>
            <a:r>
              <a:rPr lang="en-US" dirty="0"/>
              <a:t>Seven Miracles</a:t>
            </a:r>
          </a:p>
          <a:p>
            <a:pPr marL="0" indent="0">
              <a:buNone/>
            </a:pPr>
            <a:r>
              <a:rPr lang="en-US" dirty="0"/>
              <a:t>John told us why he wrote this to you and me: </a:t>
            </a:r>
            <a:r>
              <a:rPr lang="en-US" b="1" i="1" dirty="0"/>
              <a:t>“But these are written so that you may believe that Jesus is the Christ, the Son of God, and that by believing you may have life in his name.</a:t>
            </a:r>
            <a:r>
              <a:rPr lang="en-US" dirty="0"/>
              <a:t>” </a:t>
            </a:r>
            <a:r>
              <a:rPr lang="en-US" sz="2000" dirty="0"/>
              <a:t>(John 20:31) </a:t>
            </a:r>
          </a:p>
          <a:p>
            <a:pPr marL="0" indent="0">
              <a:buNone/>
            </a:pPr>
            <a:r>
              <a:rPr lang="en-US" dirty="0"/>
              <a:t>Tonight, we come to the first recorded miracle of Jesus!</a:t>
            </a:r>
          </a:p>
        </p:txBody>
      </p:sp>
    </p:spTree>
    <p:extLst>
      <p:ext uri="{BB962C8B-B14F-4D97-AF65-F5344CB8AC3E}">
        <p14:creationId xmlns:p14="http://schemas.microsoft.com/office/powerpoint/2010/main" val="40818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473202" y="532933"/>
            <a:ext cx="2571750" cy="1432560"/>
          </a:xfrm>
        </p:spPr>
        <p:txBody>
          <a:bodyPr anchor="b">
            <a:normAutofit/>
          </a:bodyPr>
          <a:lstStyle/>
          <a:p>
            <a:r>
              <a:rPr lang="en-US" sz="4300" dirty="0">
                <a:solidFill>
                  <a:srgbClr val="2E75B6"/>
                </a:solidFill>
              </a:rPr>
              <a:t>John 2</a:t>
            </a:r>
          </a:p>
        </p:txBody>
      </p:sp>
      <p:sp>
        <p:nvSpPr>
          <p:cNvPr id="2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144796"/>
            <a:ext cx="2441321" cy="15240"/>
          </a:xfrm>
          <a:custGeom>
            <a:avLst/>
            <a:gdLst>
              <a:gd name="connsiteX0" fmla="*/ 0 w 2441321"/>
              <a:gd name="connsiteY0" fmla="*/ 0 h 15240"/>
              <a:gd name="connsiteX1" fmla="*/ 585917 w 2441321"/>
              <a:gd name="connsiteY1" fmla="*/ 0 h 15240"/>
              <a:gd name="connsiteX2" fmla="*/ 1196247 w 2441321"/>
              <a:gd name="connsiteY2" fmla="*/ 0 h 15240"/>
              <a:gd name="connsiteX3" fmla="*/ 1806578 w 2441321"/>
              <a:gd name="connsiteY3" fmla="*/ 0 h 15240"/>
              <a:gd name="connsiteX4" fmla="*/ 2441321 w 2441321"/>
              <a:gd name="connsiteY4" fmla="*/ 0 h 15240"/>
              <a:gd name="connsiteX5" fmla="*/ 2441321 w 2441321"/>
              <a:gd name="connsiteY5" fmla="*/ 15240 h 15240"/>
              <a:gd name="connsiteX6" fmla="*/ 1830991 w 2441321"/>
              <a:gd name="connsiteY6" fmla="*/ 15240 h 15240"/>
              <a:gd name="connsiteX7" fmla="*/ 1269487 w 2441321"/>
              <a:gd name="connsiteY7" fmla="*/ 15240 h 15240"/>
              <a:gd name="connsiteX8" fmla="*/ 707983 w 2441321"/>
              <a:gd name="connsiteY8" fmla="*/ 15240 h 15240"/>
              <a:gd name="connsiteX9" fmla="*/ 0 w 2441321"/>
              <a:gd name="connsiteY9" fmla="*/ 15240 h 15240"/>
              <a:gd name="connsiteX10" fmla="*/ 0 w 2441321"/>
              <a:gd name="connsiteY10" fmla="*/ 0 h 15240"/>
              <a:gd name="connsiteX0" fmla="*/ 0 w 2441321"/>
              <a:gd name="connsiteY0" fmla="*/ 0 h 15240"/>
              <a:gd name="connsiteX1" fmla="*/ 585917 w 2441321"/>
              <a:gd name="connsiteY1" fmla="*/ 0 h 15240"/>
              <a:gd name="connsiteX2" fmla="*/ 1123008 w 2441321"/>
              <a:gd name="connsiteY2" fmla="*/ 0 h 15240"/>
              <a:gd name="connsiteX3" fmla="*/ 1782164 w 2441321"/>
              <a:gd name="connsiteY3" fmla="*/ 0 h 15240"/>
              <a:gd name="connsiteX4" fmla="*/ 2441321 w 2441321"/>
              <a:gd name="connsiteY4" fmla="*/ 0 h 15240"/>
              <a:gd name="connsiteX5" fmla="*/ 2441321 w 2441321"/>
              <a:gd name="connsiteY5" fmla="*/ 15240 h 15240"/>
              <a:gd name="connsiteX6" fmla="*/ 1879817 w 2441321"/>
              <a:gd name="connsiteY6" fmla="*/ 15240 h 15240"/>
              <a:gd name="connsiteX7" fmla="*/ 1318313 w 2441321"/>
              <a:gd name="connsiteY7" fmla="*/ 15240 h 15240"/>
              <a:gd name="connsiteX8" fmla="*/ 659157 w 2441321"/>
              <a:gd name="connsiteY8" fmla="*/ 15240 h 15240"/>
              <a:gd name="connsiteX9" fmla="*/ 0 w 2441321"/>
              <a:gd name="connsiteY9" fmla="*/ 15240 h 15240"/>
              <a:gd name="connsiteX10" fmla="*/ 0 w 2441321"/>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5240"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0726" y="4890"/>
                  <a:pt x="2440603" y="12517"/>
                  <a:pt x="2441321" y="15240"/>
                </a:cubicBezTo>
                <a:cubicBezTo>
                  <a:pt x="2159375" y="45961"/>
                  <a:pt x="2054495" y="42618"/>
                  <a:pt x="1830991" y="15240"/>
                </a:cubicBezTo>
                <a:cubicBezTo>
                  <a:pt x="1615846" y="4461"/>
                  <a:pt x="1521674" y="-8470"/>
                  <a:pt x="1269487" y="15240"/>
                </a:cubicBezTo>
                <a:cubicBezTo>
                  <a:pt x="1019660" y="50912"/>
                  <a:pt x="886911" y="39303"/>
                  <a:pt x="707983" y="15240"/>
                </a:cubicBezTo>
                <a:cubicBezTo>
                  <a:pt x="523434" y="24273"/>
                  <a:pt x="307885" y="31268"/>
                  <a:pt x="0" y="15240"/>
                </a:cubicBezTo>
                <a:cubicBezTo>
                  <a:pt x="464" y="9768"/>
                  <a:pt x="206" y="7487"/>
                  <a:pt x="0" y="0"/>
                </a:cubicBezTo>
                <a:close/>
              </a:path>
              <a:path w="2441321" h="15240"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229" y="5744"/>
                  <a:pt x="2441465" y="8218"/>
                  <a:pt x="2441321" y="15240"/>
                </a:cubicBezTo>
                <a:cubicBezTo>
                  <a:pt x="2180658" y="15274"/>
                  <a:pt x="2084222" y="2886"/>
                  <a:pt x="1879817" y="15240"/>
                </a:cubicBezTo>
                <a:cubicBezTo>
                  <a:pt x="1668182" y="13174"/>
                  <a:pt x="1551159" y="-9525"/>
                  <a:pt x="1318313" y="15240"/>
                </a:cubicBezTo>
                <a:cubicBezTo>
                  <a:pt x="1059871" y="53347"/>
                  <a:pt x="901959" y="20783"/>
                  <a:pt x="659157" y="15240"/>
                </a:cubicBezTo>
                <a:cubicBezTo>
                  <a:pt x="444692" y="25435"/>
                  <a:pt x="245032" y="36834"/>
                  <a:pt x="0" y="15240"/>
                </a:cubicBezTo>
                <a:cubicBezTo>
                  <a:pt x="325" y="8964"/>
                  <a:pt x="-230" y="4853"/>
                  <a:pt x="0" y="0"/>
                </a:cubicBezTo>
                <a:close/>
              </a:path>
              <a:path w="2441321" h="15240"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0799" y="5112"/>
                  <a:pt x="2441289" y="11985"/>
                  <a:pt x="2441321" y="15240"/>
                </a:cubicBezTo>
                <a:cubicBezTo>
                  <a:pt x="2149099" y="24300"/>
                  <a:pt x="2027305" y="53422"/>
                  <a:pt x="1830991" y="15240"/>
                </a:cubicBezTo>
                <a:cubicBezTo>
                  <a:pt x="1614571" y="-21812"/>
                  <a:pt x="1500998" y="7679"/>
                  <a:pt x="1269487" y="15240"/>
                </a:cubicBezTo>
                <a:cubicBezTo>
                  <a:pt x="1042399" y="34786"/>
                  <a:pt x="927922" y="42774"/>
                  <a:pt x="707983" y="15240"/>
                </a:cubicBezTo>
                <a:cubicBezTo>
                  <a:pt x="502575" y="-8428"/>
                  <a:pt x="350393" y="31451"/>
                  <a:pt x="0" y="15240"/>
                </a:cubicBezTo>
                <a:cubicBezTo>
                  <a:pt x="571" y="10542"/>
                  <a:pt x="747" y="776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5240"/>
                      <a:gd name="connsiteX1" fmla="*/ 585917 w 2441321"/>
                      <a:gd name="connsiteY1" fmla="*/ 0 h 15240"/>
                      <a:gd name="connsiteX2" fmla="*/ 1196247 w 2441321"/>
                      <a:gd name="connsiteY2" fmla="*/ 0 h 15240"/>
                      <a:gd name="connsiteX3" fmla="*/ 1806578 w 2441321"/>
                      <a:gd name="connsiteY3" fmla="*/ 0 h 15240"/>
                      <a:gd name="connsiteX4" fmla="*/ 2441321 w 2441321"/>
                      <a:gd name="connsiteY4" fmla="*/ 0 h 15240"/>
                      <a:gd name="connsiteX5" fmla="*/ 2441321 w 2441321"/>
                      <a:gd name="connsiteY5" fmla="*/ 15240 h 15240"/>
                      <a:gd name="connsiteX6" fmla="*/ 1830991 w 2441321"/>
                      <a:gd name="connsiteY6" fmla="*/ 15240 h 15240"/>
                      <a:gd name="connsiteX7" fmla="*/ 1269487 w 2441321"/>
                      <a:gd name="connsiteY7" fmla="*/ 15240 h 15240"/>
                      <a:gd name="connsiteX8" fmla="*/ 707983 w 2441321"/>
                      <a:gd name="connsiteY8" fmla="*/ 15240 h 15240"/>
                      <a:gd name="connsiteX9" fmla="*/ 0 w 2441321"/>
                      <a:gd name="connsiteY9" fmla="*/ 15240 h 15240"/>
                      <a:gd name="connsiteX10" fmla="*/ 0 w 2441321"/>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5240"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710" y="5101"/>
                          <a:pt x="2441199" y="12169"/>
                          <a:pt x="2441321" y="15240"/>
                        </a:cubicBezTo>
                        <a:cubicBezTo>
                          <a:pt x="2169723" y="27458"/>
                          <a:pt x="2045712" y="36092"/>
                          <a:pt x="1830991" y="15240"/>
                        </a:cubicBezTo>
                        <a:cubicBezTo>
                          <a:pt x="1616270" y="-5612"/>
                          <a:pt x="1505876" y="901"/>
                          <a:pt x="1269487" y="15240"/>
                        </a:cubicBezTo>
                        <a:cubicBezTo>
                          <a:pt x="1033098" y="29579"/>
                          <a:pt x="908661" y="38143"/>
                          <a:pt x="707983" y="15240"/>
                        </a:cubicBezTo>
                        <a:cubicBezTo>
                          <a:pt x="507305" y="-7663"/>
                          <a:pt x="333592" y="17711"/>
                          <a:pt x="0" y="15240"/>
                        </a:cubicBezTo>
                        <a:cubicBezTo>
                          <a:pt x="379" y="10256"/>
                          <a:pt x="723" y="7516"/>
                          <a:pt x="0" y="0"/>
                        </a:cubicBezTo>
                        <a:close/>
                      </a:path>
                      <a:path w="2441321" h="15240"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278" y="5591"/>
                          <a:pt x="2441703" y="8968"/>
                          <a:pt x="2441321" y="15240"/>
                        </a:cubicBezTo>
                        <a:cubicBezTo>
                          <a:pt x="2166745" y="25725"/>
                          <a:pt x="2078726" y="12428"/>
                          <a:pt x="1879817" y="15240"/>
                        </a:cubicBezTo>
                        <a:cubicBezTo>
                          <a:pt x="1680908" y="18052"/>
                          <a:pt x="1548770" y="-7175"/>
                          <a:pt x="1318313" y="15240"/>
                        </a:cubicBezTo>
                        <a:cubicBezTo>
                          <a:pt x="1087856" y="37655"/>
                          <a:pt x="894613" y="879"/>
                          <a:pt x="659157" y="15240"/>
                        </a:cubicBezTo>
                        <a:cubicBezTo>
                          <a:pt x="423701" y="29601"/>
                          <a:pt x="246611" y="30927"/>
                          <a:pt x="0" y="15240"/>
                        </a:cubicBezTo>
                        <a:cubicBezTo>
                          <a:pt x="-196" y="8815"/>
                          <a:pt x="-164" y="506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473202" y="2339340"/>
            <a:ext cx="3121336" cy="2842260"/>
          </a:xfrm>
        </p:spPr>
        <p:txBody>
          <a:bodyPr anchor="t">
            <a:normAutofit/>
          </a:bodyPr>
          <a:lstStyle/>
          <a:p>
            <a:pPr marL="0" indent="0">
              <a:buNone/>
            </a:pPr>
            <a:r>
              <a:rPr lang="en-US" dirty="0">
                <a:solidFill>
                  <a:srgbClr val="2E75B6"/>
                </a:solidFill>
              </a:rPr>
              <a:t>1) And the third day there was a marriage in Cana of Galilee; and the mother of Jesus was there.</a:t>
            </a:r>
          </a:p>
          <a:p>
            <a:pPr marL="0" indent="0">
              <a:buNone/>
            </a:pPr>
            <a:endParaRPr lang="en-US" sz="2000" dirty="0">
              <a:solidFill>
                <a:srgbClr val="2E75B6"/>
              </a:solidFill>
            </a:endParaRPr>
          </a:p>
          <a:p>
            <a:pPr marL="0" indent="0">
              <a:buNone/>
            </a:pPr>
            <a:endParaRPr lang="en-US" sz="2000" dirty="0">
              <a:solidFill>
                <a:srgbClr val="2E75B6"/>
              </a:solidFill>
            </a:endParaRPr>
          </a:p>
        </p:txBody>
      </p:sp>
      <p:pic>
        <p:nvPicPr>
          <p:cNvPr id="9" name="Picture 8">
            <a:extLst>
              <a:ext uri="{FF2B5EF4-FFF2-40B4-BE49-F238E27FC236}">
                <a16:creationId xmlns:a16="http://schemas.microsoft.com/office/drawing/2014/main" id="{0332EDB5-A20E-AD3E-1142-C657079C585A}"/>
              </a:ext>
            </a:extLst>
          </p:cNvPr>
          <p:cNvPicPr>
            <a:picLocks noChangeAspect="1"/>
          </p:cNvPicPr>
          <p:nvPr/>
        </p:nvPicPr>
        <p:blipFill rotWithShape="1">
          <a:blip r:embed="rId2">
            <a:extLst>
              <a:ext uri="{28A0092B-C50C-407E-A947-70E740481C1C}">
                <a14:useLocalDpi xmlns:a14="http://schemas.microsoft.com/office/drawing/2010/main" val="0"/>
              </a:ext>
            </a:extLst>
          </a:blip>
          <a:srcRect l="1691" t="1249" r="920" b="887"/>
          <a:stretch/>
        </p:blipFill>
        <p:spPr>
          <a:xfrm>
            <a:off x="4067740" y="740454"/>
            <a:ext cx="4418050" cy="4249858"/>
          </a:xfrm>
          <a:prstGeom prst="rect">
            <a:avLst/>
          </a:prstGeom>
        </p:spPr>
      </p:pic>
    </p:spTree>
    <p:extLst>
      <p:ext uri="{BB962C8B-B14F-4D97-AF65-F5344CB8AC3E}">
        <p14:creationId xmlns:p14="http://schemas.microsoft.com/office/powerpoint/2010/main" val="165324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arch, stone&#10;&#10;Description automatically generated">
            <a:extLst>
              <a:ext uri="{FF2B5EF4-FFF2-40B4-BE49-F238E27FC236}">
                <a16:creationId xmlns:a16="http://schemas.microsoft.com/office/drawing/2014/main" id="{1BBEA9C6-644A-6688-F7E1-4ACFAAB0B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773" y="0"/>
            <a:ext cx="5726453" cy="5715000"/>
          </a:xfrm>
          <a:prstGeom prst="rect">
            <a:avLst/>
          </a:prstGeom>
        </p:spPr>
      </p:pic>
      <p:pic>
        <p:nvPicPr>
          <p:cNvPr id="7" name="Picture 6" descr="A picture containing cup, coffee, coffee cup, dark&#10;&#10;Description automatically generated">
            <a:extLst>
              <a:ext uri="{FF2B5EF4-FFF2-40B4-BE49-F238E27FC236}">
                <a16:creationId xmlns:a16="http://schemas.microsoft.com/office/drawing/2014/main" id="{4A79D11E-FB2C-A7AE-14E0-8E6E9FB17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052" y="2017987"/>
            <a:ext cx="3019895" cy="1513208"/>
          </a:xfrm>
          <a:prstGeom prst="rect">
            <a:avLst/>
          </a:prstGeom>
        </p:spPr>
      </p:pic>
    </p:spTree>
    <p:extLst>
      <p:ext uri="{BB962C8B-B14F-4D97-AF65-F5344CB8AC3E}">
        <p14:creationId xmlns:p14="http://schemas.microsoft.com/office/powerpoint/2010/main" val="40618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912D3-7FAE-6ADA-C421-51604201E898}"/>
              </a:ext>
            </a:extLst>
          </p:cNvPr>
          <p:cNvSpPr>
            <a:spLocks noGrp="1"/>
          </p:cNvSpPr>
          <p:nvPr>
            <p:ph type="title"/>
          </p:nvPr>
        </p:nvSpPr>
        <p:spPr>
          <a:xfrm>
            <a:off x="3973321" y="274320"/>
            <a:ext cx="4688333" cy="1485900"/>
          </a:xfrm>
        </p:spPr>
        <p:txBody>
          <a:bodyPr anchor="b">
            <a:normAutofit/>
          </a:bodyPr>
          <a:lstStyle/>
          <a:p>
            <a:r>
              <a:rPr lang="en-US" sz="4300" dirty="0">
                <a:solidFill>
                  <a:srgbClr val="2E75B6"/>
                </a:solidFill>
              </a:rPr>
              <a:t>John 2</a:t>
            </a:r>
          </a:p>
        </p:txBody>
      </p:sp>
      <p:pic>
        <p:nvPicPr>
          <p:cNvPr id="5" name="Picture 4">
            <a:extLst>
              <a:ext uri="{FF2B5EF4-FFF2-40B4-BE49-F238E27FC236}">
                <a16:creationId xmlns:a16="http://schemas.microsoft.com/office/drawing/2014/main" id="{B8F5D796-82D6-4BBC-B4B2-868E2400FB6C}"/>
              </a:ext>
            </a:extLst>
          </p:cNvPr>
          <p:cNvPicPr>
            <a:picLocks noChangeAspect="1"/>
          </p:cNvPicPr>
          <p:nvPr/>
        </p:nvPicPr>
        <p:blipFill>
          <a:blip r:embed="rId2">
            <a:extLst>
              <a:ext uri="{28A0092B-C50C-407E-A947-70E740481C1C}">
                <a14:useLocalDpi xmlns:a14="http://schemas.microsoft.com/office/drawing/2010/main" val="0"/>
              </a:ext>
            </a:extLst>
          </a:blip>
          <a:srcRect l="11150" r="11150"/>
          <a:stretch/>
        </p:blipFill>
        <p:spPr>
          <a:xfrm>
            <a:off x="20" y="10"/>
            <a:ext cx="3492988" cy="5714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979122"/>
            <a:ext cx="3182692" cy="15240"/>
          </a:xfrm>
          <a:custGeom>
            <a:avLst/>
            <a:gdLst>
              <a:gd name="connsiteX0" fmla="*/ 0 w 3182692"/>
              <a:gd name="connsiteY0" fmla="*/ 0 h 15240"/>
              <a:gd name="connsiteX1" fmla="*/ 636538 w 3182692"/>
              <a:gd name="connsiteY1" fmla="*/ 0 h 15240"/>
              <a:gd name="connsiteX2" fmla="*/ 1273077 w 3182692"/>
              <a:gd name="connsiteY2" fmla="*/ 0 h 15240"/>
              <a:gd name="connsiteX3" fmla="*/ 1909615 w 3182692"/>
              <a:gd name="connsiteY3" fmla="*/ 0 h 15240"/>
              <a:gd name="connsiteX4" fmla="*/ 2482500 w 3182692"/>
              <a:gd name="connsiteY4" fmla="*/ 0 h 15240"/>
              <a:gd name="connsiteX5" fmla="*/ 3182692 w 3182692"/>
              <a:gd name="connsiteY5" fmla="*/ 0 h 15240"/>
              <a:gd name="connsiteX6" fmla="*/ 3182692 w 3182692"/>
              <a:gd name="connsiteY6" fmla="*/ 15240 h 15240"/>
              <a:gd name="connsiteX7" fmla="*/ 2609807 w 3182692"/>
              <a:gd name="connsiteY7" fmla="*/ 15240 h 15240"/>
              <a:gd name="connsiteX8" fmla="*/ 2068750 w 3182692"/>
              <a:gd name="connsiteY8" fmla="*/ 15240 h 15240"/>
              <a:gd name="connsiteX9" fmla="*/ 1432211 w 3182692"/>
              <a:gd name="connsiteY9" fmla="*/ 15240 h 15240"/>
              <a:gd name="connsiteX10" fmla="*/ 859327 w 3182692"/>
              <a:gd name="connsiteY10" fmla="*/ 15240 h 15240"/>
              <a:gd name="connsiteX11" fmla="*/ 0 w 3182692"/>
              <a:gd name="connsiteY11" fmla="*/ 15240 h 15240"/>
              <a:gd name="connsiteX12" fmla="*/ 0 w 3182692"/>
              <a:gd name="connsiteY12" fmla="*/ 0 h 15240"/>
              <a:gd name="connsiteX0" fmla="*/ 0 w 3182692"/>
              <a:gd name="connsiteY0" fmla="*/ 0 h 15240"/>
              <a:gd name="connsiteX1" fmla="*/ 572885 w 3182692"/>
              <a:gd name="connsiteY1" fmla="*/ 0 h 15240"/>
              <a:gd name="connsiteX2" fmla="*/ 1113942 w 3182692"/>
              <a:gd name="connsiteY2" fmla="*/ 0 h 15240"/>
              <a:gd name="connsiteX3" fmla="*/ 1686827 w 3182692"/>
              <a:gd name="connsiteY3" fmla="*/ 0 h 15240"/>
              <a:gd name="connsiteX4" fmla="*/ 2323365 w 3182692"/>
              <a:gd name="connsiteY4" fmla="*/ 0 h 15240"/>
              <a:gd name="connsiteX5" fmla="*/ 3182692 w 3182692"/>
              <a:gd name="connsiteY5" fmla="*/ 0 h 15240"/>
              <a:gd name="connsiteX6" fmla="*/ 3182692 w 3182692"/>
              <a:gd name="connsiteY6" fmla="*/ 15240 h 15240"/>
              <a:gd name="connsiteX7" fmla="*/ 2546154 w 3182692"/>
              <a:gd name="connsiteY7" fmla="*/ 15240 h 15240"/>
              <a:gd name="connsiteX8" fmla="*/ 1845961 w 3182692"/>
              <a:gd name="connsiteY8" fmla="*/ 15240 h 15240"/>
              <a:gd name="connsiteX9" fmla="*/ 1304904 w 3182692"/>
              <a:gd name="connsiteY9" fmla="*/ 15240 h 15240"/>
              <a:gd name="connsiteX10" fmla="*/ 604711 w 3182692"/>
              <a:gd name="connsiteY10" fmla="*/ 15240 h 15240"/>
              <a:gd name="connsiteX11" fmla="*/ 0 w 3182692"/>
              <a:gd name="connsiteY11" fmla="*/ 15240 h 15240"/>
              <a:gd name="connsiteX12" fmla="*/ 0 w 3182692"/>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5240"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42" y="7322"/>
                  <a:pt x="3182638" y="8120"/>
                  <a:pt x="3182692" y="15240"/>
                </a:cubicBezTo>
                <a:cubicBezTo>
                  <a:pt x="2944477" y="12777"/>
                  <a:pt x="2868931" y="9322"/>
                  <a:pt x="2609807" y="15240"/>
                </a:cubicBezTo>
                <a:cubicBezTo>
                  <a:pt x="2341556" y="3145"/>
                  <a:pt x="2324113" y="19658"/>
                  <a:pt x="2068750" y="15240"/>
                </a:cubicBezTo>
                <a:cubicBezTo>
                  <a:pt x="1817163" y="4804"/>
                  <a:pt x="1716254" y="22931"/>
                  <a:pt x="1432211" y="15240"/>
                </a:cubicBezTo>
                <a:cubicBezTo>
                  <a:pt x="1164747" y="-31185"/>
                  <a:pt x="993140" y="24527"/>
                  <a:pt x="859327" y="15240"/>
                </a:cubicBezTo>
                <a:cubicBezTo>
                  <a:pt x="750703" y="-28022"/>
                  <a:pt x="236193" y="35683"/>
                  <a:pt x="0" y="15240"/>
                </a:cubicBezTo>
                <a:cubicBezTo>
                  <a:pt x="37" y="8363"/>
                  <a:pt x="-201" y="6012"/>
                  <a:pt x="0" y="0"/>
                </a:cubicBezTo>
                <a:close/>
              </a:path>
              <a:path w="3182692" h="15240"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94" y="6133"/>
                  <a:pt x="3181878" y="9986"/>
                  <a:pt x="3182692" y="15240"/>
                </a:cubicBezTo>
                <a:cubicBezTo>
                  <a:pt x="3012563" y="-40868"/>
                  <a:pt x="2765409" y="32570"/>
                  <a:pt x="2546154" y="15240"/>
                </a:cubicBezTo>
                <a:cubicBezTo>
                  <a:pt x="2333381" y="10866"/>
                  <a:pt x="2154438" y="6790"/>
                  <a:pt x="1845961" y="15240"/>
                </a:cubicBezTo>
                <a:cubicBezTo>
                  <a:pt x="1531509" y="30764"/>
                  <a:pt x="1456631" y="-9654"/>
                  <a:pt x="1304904" y="15240"/>
                </a:cubicBezTo>
                <a:cubicBezTo>
                  <a:pt x="1168344" y="33303"/>
                  <a:pt x="928499" y="11999"/>
                  <a:pt x="604711" y="15240"/>
                </a:cubicBezTo>
                <a:cubicBezTo>
                  <a:pt x="285438" y="34959"/>
                  <a:pt x="116029" y="-25252"/>
                  <a:pt x="0" y="15240"/>
                </a:cubicBezTo>
                <a:cubicBezTo>
                  <a:pt x="-454" y="8142"/>
                  <a:pt x="-276" y="6429"/>
                  <a:pt x="0" y="0"/>
                </a:cubicBezTo>
                <a:close/>
              </a:path>
              <a:path w="3182692" h="15240"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638" y="7188"/>
                  <a:pt x="3182592" y="8216"/>
                  <a:pt x="3182692" y="15240"/>
                </a:cubicBezTo>
                <a:cubicBezTo>
                  <a:pt x="2959845" y="22526"/>
                  <a:pt x="2868929" y="21932"/>
                  <a:pt x="2609807" y="15240"/>
                </a:cubicBezTo>
                <a:cubicBezTo>
                  <a:pt x="2341405" y="2944"/>
                  <a:pt x="2328488" y="17388"/>
                  <a:pt x="2068750" y="15240"/>
                </a:cubicBezTo>
                <a:cubicBezTo>
                  <a:pt x="1816113" y="-653"/>
                  <a:pt x="1699345" y="33807"/>
                  <a:pt x="1432211" y="15240"/>
                </a:cubicBezTo>
                <a:cubicBezTo>
                  <a:pt x="1148381" y="-31232"/>
                  <a:pt x="987622" y="-645"/>
                  <a:pt x="859327" y="15240"/>
                </a:cubicBezTo>
                <a:cubicBezTo>
                  <a:pt x="743387" y="34374"/>
                  <a:pt x="194182" y="15741"/>
                  <a:pt x="0" y="15240"/>
                </a:cubicBezTo>
                <a:cubicBezTo>
                  <a:pt x="391" y="8284"/>
                  <a:pt x="-533" y="596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5240"/>
                      <a:gd name="connsiteX1" fmla="*/ 636538 w 3182692"/>
                      <a:gd name="connsiteY1" fmla="*/ 0 h 15240"/>
                      <a:gd name="connsiteX2" fmla="*/ 1273077 w 3182692"/>
                      <a:gd name="connsiteY2" fmla="*/ 0 h 15240"/>
                      <a:gd name="connsiteX3" fmla="*/ 1909615 w 3182692"/>
                      <a:gd name="connsiteY3" fmla="*/ 0 h 15240"/>
                      <a:gd name="connsiteX4" fmla="*/ 2482500 w 3182692"/>
                      <a:gd name="connsiteY4" fmla="*/ 0 h 15240"/>
                      <a:gd name="connsiteX5" fmla="*/ 3182692 w 3182692"/>
                      <a:gd name="connsiteY5" fmla="*/ 0 h 15240"/>
                      <a:gd name="connsiteX6" fmla="*/ 3182692 w 3182692"/>
                      <a:gd name="connsiteY6" fmla="*/ 15240 h 15240"/>
                      <a:gd name="connsiteX7" fmla="*/ 2609807 w 3182692"/>
                      <a:gd name="connsiteY7" fmla="*/ 15240 h 15240"/>
                      <a:gd name="connsiteX8" fmla="*/ 2068750 w 3182692"/>
                      <a:gd name="connsiteY8" fmla="*/ 15240 h 15240"/>
                      <a:gd name="connsiteX9" fmla="*/ 1432211 w 3182692"/>
                      <a:gd name="connsiteY9" fmla="*/ 15240 h 15240"/>
                      <a:gd name="connsiteX10" fmla="*/ 859327 w 3182692"/>
                      <a:gd name="connsiteY10" fmla="*/ 15240 h 15240"/>
                      <a:gd name="connsiteX11" fmla="*/ 0 w 3182692"/>
                      <a:gd name="connsiteY11" fmla="*/ 15240 h 15240"/>
                      <a:gd name="connsiteX12" fmla="*/ 0 w 3182692"/>
                      <a:gd name="connsiteY12"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5240"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677" y="7298"/>
                          <a:pt x="3182627" y="8153"/>
                          <a:pt x="3182692" y="15240"/>
                        </a:cubicBezTo>
                        <a:cubicBezTo>
                          <a:pt x="2947402" y="19392"/>
                          <a:pt x="2876226" y="24143"/>
                          <a:pt x="2609807" y="15240"/>
                        </a:cubicBezTo>
                        <a:cubicBezTo>
                          <a:pt x="2343389" y="6337"/>
                          <a:pt x="2326689" y="22531"/>
                          <a:pt x="2068750" y="15240"/>
                        </a:cubicBezTo>
                        <a:cubicBezTo>
                          <a:pt x="1810811" y="7949"/>
                          <a:pt x="1713836" y="45171"/>
                          <a:pt x="1432211" y="15240"/>
                        </a:cubicBezTo>
                        <a:cubicBezTo>
                          <a:pt x="1150586" y="-14691"/>
                          <a:pt x="982765" y="699"/>
                          <a:pt x="859327" y="15240"/>
                        </a:cubicBezTo>
                        <a:cubicBezTo>
                          <a:pt x="735889" y="29781"/>
                          <a:pt x="254183" y="32183"/>
                          <a:pt x="0" y="15240"/>
                        </a:cubicBezTo>
                        <a:cubicBezTo>
                          <a:pt x="151" y="8290"/>
                          <a:pt x="-277" y="5563"/>
                          <a:pt x="0" y="0"/>
                        </a:cubicBezTo>
                        <a:close/>
                      </a:path>
                      <a:path w="3182692" h="15240"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812" y="5894"/>
                          <a:pt x="3182139" y="9630"/>
                          <a:pt x="3182692" y="15240"/>
                        </a:cubicBezTo>
                        <a:cubicBezTo>
                          <a:pt x="3026065" y="-13897"/>
                          <a:pt x="2775006" y="20019"/>
                          <a:pt x="2546154" y="15240"/>
                        </a:cubicBezTo>
                        <a:cubicBezTo>
                          <a:pt x="2317302" y="10461"/>
                          <a:pt x="2168173" y="-11561"/>
                          <a:pt x="1845961" y="15240"/>
                        </a:cubicBezTo>
                        <a:cubicBezTo>
                          <a:pt x="1523749" y="42041"/>
                          <a:pt x="1450078" y="-3892"/>
                          <a:pt x="1304904" y="15240"/>
                        </a:cubicBezTo>
                        <a:cubicBezTo>
                          <a:pt x="1159730" y="34372"/>
                          <a:pt x="942635" y="-13069"/>
                          <a:pt x="604711" y="15240"/>
                        </a:cubicBezTo>
                        <a:cubicBezTo>
                          <a:pt x="266787" y="43549"/>
                          <a:pt x="141927" y="-11443"/>
                          <a:pt x="0" y="15240"/>
                        </a:cubicBezTo>
                        <a:cubicBezTo>
                          <a:pt x="-628" y="8463"/>
                          <a:pt x="-538" y="633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953BCE-B499-C004-6DED-7D06EF65F62A}"/>
              </a:ext>
            </a:extLst>
          </p:cNvPr>
          <p:cNvSpPr>
            <a:spLocks noGrp="1"/>
          </p:cNvSpPr>
          <p:nvPr>
            <p:ph idx="1"/>
          </p:nvPr>
        </p:nvSpPr>
        <p:spPr>
          <a:xfrm>
            <a:off x="3973321" y="2255520"/>
            <a:ext cx="4688333" cy="2903220"/>
          </a:xfrm>
        </p:spPr>
        <p:txBody>
          <a:bodyPr>
            <a:normAutofit/>
          </a:bodyPr>
          <a:lstStyle/>
          <a:p>
            <a:pPr marL="0" indent="0">
              <a:buNone/>
            </a:pPr>
            <a:r>
              <a:rPr lang="en-US" sz="2800" dirty="0">
                <a:solidFill>
                  <a:srgbClr val="2E75B6"/>
                </a:solidFill>
              </a:rPr>
              <a:t>1) And the third day there was a marriage in Cana of Galilee; and the mother of Jesus was there</a:t>
            </a:r>
          </a:p>
          <a:p>
            <a:pPr marL="0" indent="0">
              <a:buNone/>
            </a:pPr>
            <a:r>
              <a:rPr lang="en-US" sz="2800" dirty="0">
                <a:solidFill>
                  <a:srgbClr val="2E75B6"/>
                </a:solidFill>
              </a:rPr>
              <a:t>2) And both Jesus was called, and his disciples, to the marriage.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697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555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7133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694</TotalTime>
  <Words>1098</Words>
  <Application>Microsoft Office PowerPoint</Application>
  <PresentationFormat>On-screen Show (16:10)</PresentationFormat>
  <Paragraphs>60</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Candara</vt:lpstr>
      <vt:lpstr>Office Theme</vt:lpstr>
      <vt:lpstr>PowerPoint Presentation</vt:lpstr>
      <vt:lpstr>PowerPoint Presentation</vt:lpstr>
      <vt:lpstr>PowerPoint Presentation</vt:lpstr>
      <vt:lpstr>Quick Review</vt:lpstr>
      <vt:lpstr>John 2</vt:lpstr>
      <vt:lpstr>PowerPoint Presentation</vt:lpstr>
      <vt:lpstr>John 2</vt:lpstr>
      <vt:lpstr>PowerPoint Presentation</vt:lpstr>
      <vt:lpstr>PowerPoint Presentation</vt:lpstr>
      <vt:lpstr>PowerPoint Presentation</vt:lpstr>
      <vt:lpstr>John 2</vt:lpstr>
      <vt:lpstr>John 2</vt:lpstr>
      <vt:lpstr>Another Key Verse in John</vt:lpstr>
      <vt:lpstr>John 2</vt:lpstr>
      <vt:lpstr>John 2</vt:lpstr>
      <vt:lpstr>What a miracle it was!</vt:lpstr>
      <vt:lpstr>Correlation to Moses</vt:lpstr>
      <vt:lpstr>Preventing and Providing</vt:lpstr>
      <vt:lpstr>Jesus Provides JOY</vt:lpstr>
      <vt:lpstr>Jesus Prevents SHAME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Roberts</dc:creator>
  <cp:lastModifiedBy>Sarah Roberts</cp:lastModifiedBy>
  <cp:revision>25</cp:revision>
  <dcterms:created xsi:type="dcterms:W3CDTF">2022-06-05T23:26:02Z</dcterms:created>
  <dcterms:modified xsi:type="dcterms:W3CDTF">2022-07-07T18:24:27Z</dcterms:modified>
</cp:coreProperties>
</file>