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1" r:id="rId3"/>
    <p:sldId id="275" r:id="rId4"/>
    <p:sldId id="276" r:id="rId5"/>
    <p:sldId id="278" r:id="rId6"/>
    <p:sldId id="277" r:id="rId7"/>
    <p:sldId id="273" r:id="rId8"/>
    <p:sldId id="280" r:id="rId9"/>
    <p:sldId id="281" r:id="rId10"/>
    <p:sldId id="282" r:id="rId11"/>
    <p:sldId id="283" r:id="rId12"/>
    <p:sldId id="284" r:id="rId13"/>
    <p:sldId id="279" r:id="rId14"/>
    <p:sldId id="285" r:id="rId15"/>
    <p:sldId id="286" r:id="rId16"/>
    <p:sldId id="287" r:id="rId17"/>
    <p:sldId id="288" r:id="rId18"/>
    <p:sldId id="289" r:id="rId19"/>
    <p:sldId id="291" r:id="rId20"/>
    <p:sldId id="292" r:id="rId21"/>
    <p:sldId id="290" r:id="rId2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4C0B22"/>
    <a:srgbClr val="225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1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0" y="4623237"/>
            <a:ext cx="6858000" cy="853965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3600" b="1" i="1">
                <a:ln w="6350" cap="rnd" cmpd="sng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384300">
                    <a:schemeClr val="bg1">
                      <a:alpha val="60000"/>
                    </a:schemeClr>
                  </a:glo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“So that you might believe.”</a:t>
            </a:r>
          </a:p>
        </p:txBody>
      </p:sp>
    </p:spTree>
    <p:extLst>
      <p:ext uri="{BB962C8B-B14F-4D97-AF65-F5344CB8AC3E}">
        <p14:creationId xmlns:p14="http://schemas.microsoft.com/office/powerpoint/2010/main" val="267214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034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25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832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0790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850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472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420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6635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3C7F9-93EB-4EBC-A8CF-019FDE64202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8065-41CA-422A-8B09-4CA246014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17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3C7F9-93EB-4EBC-A8CF-019FDE64202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8065-41CA-422A-8B09-4CA246014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7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37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4C0B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>
                <a:solidFill>
                  <a:srgbClr val="4C0B22"/>
                </a:solidFill>
              </a:defRPr>
            </a:lvl1pPr>
            <a:lvl2pPr>
              <a:defRPr sz="2400" b="0">
                <a:solidFill>
                  <a:srgbClr val="4C0B22"/>
                </a:solidFill>
              </a:defRPr>
            </a:lvl2pPr>
            <a:lvl3pPr>
              <a:defRPr sz="2400" b="0">
                <a:solidFill>
                  <a:srgbClr val="4C0B22"/>
                </a:solidFill>
              </a:defRPr>
            </a:lvl3pPr>
            <a:lvl4pPr>
              <a:defRPr sz="2400" b="0">
                <a:solidFill>
                  <a:srgbClr val="4C0B22"/>
                </a:solidFill>
              </a:defRPr>
            </a:lvl4pPr>
            <a:lvl5pPr>
              <a:defRPr sz="2400" b="0">
                <a:solidFill>
                  <a:srgbClr val="4C0B2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3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13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17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88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13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11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9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3C7F9-93EB-4EBC-A8CF-019FDE64202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8065-41CA-422A-8B09-4CA246014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9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1" r:id="rId16"/>
    <p:sldLayoutId id="2147483680" r:id="rId17"/>
    <p:sldLayoutId id="2147483663" r:id="rId18"/>
    <p:sldLayoutId id="2147483666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reflectingthedesigner.com?subject=7%20Super%20Signs%20PowerPoint%20Files" TargetMode="Externa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23E7E7-8EFF-FB2A-B342-989B8B0487F8}"/>
              </a:ext>
            </a:extLst>
          </p:cNvPr>
          <p:cNvSpPr txBox="1"/>
          <p:nvPr/>
        </p:nvSpPr>
        <p:spPr>
          <a:xfrm>
            <a:off x="1773621" y="3137338"/>
            <a:ext cx="5309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following PowerPoint is taken from a junior camp sermon series by Bob Roberts preached at the Wilds Christian Camp during the summer of 2022. </a:t>
            </a: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Find full Bible study posts from this series and more resources at reflectingthedesigner.com.</a:t>
            </a: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Email questions 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info@reflectingthedesigner.com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10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6B152-7B76-BB3C-AF55-55E25C77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660" y="489514"/>
            <a:ext cx="7400394" cy="633779"/>
          </a:xfrm>
        </p:spPr>
        <p:txBody>
          <a:bodyPr>
            <a:normAutofit/>
          </a:bodyPr>
          <a:lstStyle/>
          <a:p>
            <a:r>
              <a:rPr lang="en-US" sz="2800" b="1" dirty="0"/>
              <a:t>Meta in Film: </a:t>
            </a:r>
            <a:r>
              <a:rPr lang="en-US" sz="2800" b="1" i="1" dirty="0"/>
              <a:t>The Never Ending Story</a:t>
            </a:r>
            <a:endParaRPr lang="en-US" sz="2800" i="1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6A043ED-64DE-BAB8-A026-A376B8776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74" y="1257300"/>
            <a:ext cx="2446008" cy="3641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32026-6FB1-C6B1-B520-77430FC0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043" y="1203868"/>
            <a:ext cx="1949675" cy="147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4BE53-FC3F-C198-4AF5-EE4205A25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1094">
            <a:off x="5793264" y="1597619"/>
            <a:ext cx="2080646" cy="147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531B35-24D5-D115-D002-C74F28E81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31544">
            <a:off x="4482858" y="2688021"/>
            <a:ext cx="3148455" cy="223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39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E52C-A704-0AD3-BEC8-793B51F05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 in the Bible</a:t>
            </a:r>
            <a:br>
              <a:rPr lang="en-US" dirty="0"/>
            </a:br>
            <a:r>
              <a:rPr lang="en-US" sz="2000" dirty="0"/>
              <a:t>John 20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4F311-6732-3335-CE5E-AD3743536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3527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26) Eight days later, his disciples were inside again, and Thomas was with them. Although the doors were locked, Jesus came and stood among them and said, “Peace be with you.” </a:t>
            </a:r>
          </a:p>
          <a:p>
            <a:pPr marL="0" indent="0">
              <a:buNone/>
            </a:pPr>
            <a:r>
              <a:rPr lang="en-US" sz="2400" dirty="0"/>
              <a:t>27) Then he said to Thomas, “Put your finger here, and see my hands; and put out your hand, and place it in my side. Do not disbelieve, but believe.” </a:t>
            </a:r>
          </a:p>
          <a:p>
            <a:pPr marL="0" indent="0">
              <a:buNone/>
            </a:pPr>
            <a:r>
              <a:rPr lang="en-US" sz="2400" dirty="0"/>
              <a:t>28) Thomas answered him, “My Lord and my God!”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785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E52C-A704-0AD3-BEC8-793B51F05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 in the Bible</a:t>
            </a:r>
            <a:br>
              <a:rPr lang="en-US" dirty="0"/>
            </a:br>
            <a:r>
              <a:rPr lang="en-US" sz="2000" dirty="0"/>
              <a:t>John 20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4F311-6732-3335-CE5E-AD3743536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3527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29) Jesus said to him, “Have you believed because you have seen me? Blessed are those who have not seen and yet have believed.”</a:t>
            </a:r>
          </a:p>
          <a:p>
            <a:pPr marL="0" indent="0">
              <a:buNone/>
            </a:pPr>
            <a:r>
              <a:rPr lang="en-US" sz="2400" dirty="0"/>
              <a:t>30) Now Jesus did many other signs in the presence of the disciples, which are not written in this book;</a:t>
            </a:r>
          </a:p>
          <a:p>
            <a:pPr marL="0" indent="0">
              <a:buNone/>
            </a:pPr>
            <a:r>
              <a:rPr lang="en-US" sz="2400" dirty="0"/>
              <a:t>31) but these are written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so that you may believe that Jesus is the Christ, the Son of God, </a:t>
            </a:r>
            <a:r>
              <a:rPr lang="en-US" sz="2400" dirty="0">
                <a:solidFill>
                  <a:srgbClr val="2E75B6"/>
                </a:solidFill>
              </a:rPr>
              <a:t>and that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by believing you may have life in his name.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29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F3CE9-7609-9014-6129-D4DA969E5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1" r="6479"/>
          <a:stretch/>
        </p:blipFill>
        <p:spPr>
          <a:xfrm>
            <a:off x="755425" y="10"/>
            <a:ext cx="8238803" cy="5714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0259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E52C-A704-0AD3-BEC8-793B51F05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406"/>
            <a:ext cx="7886700" cy="1104636"/>
          </a:xfrm>
        </p:spPr>
        <p:txBody>
          <a:bodyPr/>
          <a:lstStyle/>
          <a:p>
            <a:r>
              <a:rPr lang="en-US" dirty="0"/>
              <a:t>John’s Gospel is filled with vital signs that all have the same message.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4F311-6732-3335-CE5E-AD3743536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2514"/>
            <a:ext cx="7886700" cy="3243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John is a book of “signs” that point to one primary truth: that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Jesus Christ is the fully divine Son of God and the only way to eternal life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John gives us 3 sets of 7 signs… (that’s a whole lotta signs!)</a:t>
            </a:r>
          </a:p>
          <a:p>
            <a:pPr marL="0" indent="0">
              <a:buNone/>
            </a:pPr>
            <a:r>
              <a:rPr lang="en-US" sz="2400" dirty="0"/>
              <a:t>These are the most important signs ever because how you respond to these signs impacts your soul forever.</a:t>
            </a:r>
          </a:p>
        </p:txBody>
      </p:sp>
    </p:spTree>
    <p:extLst>
      <p:ext uri="{BB962C8B-B14F-4D97-AF65-F5344CB8AC3E}">
        <p14:creationId xmlns:p14="http://schemas.microsoft.com/office/powerpoint/2010/main" val="250112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A32C-7606-0E0C-D47D-77616F6C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WITNESSES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D81E-8FBC-BB68-2A9E-5E49DF51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917" y="1521354"/>
            <a:ext cx="7837433" cy="362611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1. </a:t>
            </a:r>
            <a:r>
              <a:rPr lang="en-US" sz="2400" b="1" dirty="0"/>
              <a:t>John the Baptist </a:t>
            </a:r>
            <a:r>
              <a:rPr lang="en-US" sz="2000" dirty="0"/>
              <a:t>(John 1:34) “This is the Chosen One of God.”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2. </a:t>
            </a:r>
            <a:r>
              <a:rPr lang="en-US" sz="2400" b="1" dirty="0"/>
              <a:t>Nathanial</a:t>
            </a:r>
            <a:r>
              <a:rPr lang="en-US" sz="2400" dirty="0"/>
              <a:t> </a:t>
            </a:r>
            <a:r>
              <a:rPr lang="en-US" sz="2000" dirty="0"/>
              <a:t>(John 1:49) “You are the Son of God.”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3. </a:t>
            </a:r>
            <a:r>
              <a:rPr lang="en-US" sz="2400" b="1" dirty="0"/>
              <a:t>Peter</a:t>
            </a:r>
            <a:r>
              <a:rPr lang="en-US" sz="2400" dirty="0"/>
              <a:t> </a:t>
            </a:r>
            <a:r>
              <a:rPr lang="en-US" sz="2000" dirty="0"/>
              <a:t>(John 6:69) “You are the Holy One of God.”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4. </a:t>
            </a:r>
            <a:r>
              <a:rPr lang="en-US" sz="2400" b="1" dirty="0"/>
              <a:t>Martha</a:t>
            </a:r>
            <a:r>
              <a:rPr lang="en-US" sz="2400" dirty="0"/>
              <a:t> </a:t>
            </a:r>
            <a:r>
              <a:rPr lang="en-US" sz="2000" dirty="0"/>
              <a:t>(John 11:27) “You are the Christ, the Son of God.”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5. </a:t>
            </a:r>
            <a:r>
              <a:rPr lang="en-US" sz="2400" b="1" dirty="0"/>
              <a:t>Thomas</a:t>
            </a:r>
            <a:r>
              <a:rPr lang="en-US" sz="2400" dirty="0"/>
              <a:t> </a:t>
            </a:r>
            <a:r>
              <a:rPr lang="en-US" sz="2000" dirty="0"/>
              <a:t>(John 20:28) “My Lord and my God.”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6. </a:t>
            </a:r>
            <a:r>
              <a:rPr lang="en-US" sz="2400" b="1" dirty="0"/>
              <a:t>John</a:t>
            </a:r>
            <a:r>
              <a:rPr lang="en-US" sz="2400" dirty="0"/>
              <a:t> </a:t>
            </a:r>
            <a:r>
              <a:rPr lang="en-US" sz="2000" dirty="0"/>
              <a:t>(John 20:31) “Jesus is the Christ, the Son of God.”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7. </a:t>
            </a:r>
            <a:r>
              <a:rPr lang="en-US" sz="2400" b="1" dirty="0"/>
              <a:t>Jesus</a:t>
            </a:r>
            <a:r>
              <a:rPr lang="en-US" sz="2400" dirty="0"/>
              <a:t> </a:t>
            </a:r>
            <a:r>
              <a:rPr lang="en-US" sz="2000" dirty="0"/>
              <a:t>(John 10:36) “I am the Son of God.”</a:t>
            </a:r>
          </a:p>
        </p:txBody>
      </p:sp>
    </p:spTree>
    <p:extLst>
      <p:ext uri="{BB962C8B-B14F-4D97-AF65-F5344CB8AC3E}">
        <p14:creationId xmlns:p14="http://schemas.microsoft.com/office/powerpoint/2010/main" val="169297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A32C-7606-0E0C-D47D-77616F6C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“I AM”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D81E-8FBC-BB68-2A9E-5E49DF51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684" y="1438585"/>
            <a:ext cx="6678666" cy="3626115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I Am the Bread of Life </a:t>
            </a:r>
            <a:r>
              <a:rPr lang="en-US" sz="2000" dirty="0"/>
              <a:t>(John 6:35-48)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I Am the Light of the World </a:t>
            </a:r>
            <a:r>
              <a:rPr lang="en-US" sz="2000" dirty="0"/>
              <a:t>(John 8:12; 9:5)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I Am the Good Shepherd </a:t>
            </a:r>
            <a:r>
              <a:rPr lang="en-US" sz="2000" dirty="0"/>
              <a:t>(John 10)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I Am the Gate </a:t>
            </a:r>
            <a:r>
              <a:rPr lang="en-US" sz="2000" dirty="0"/>
              <a:t>(John 10:7)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I Am the Resurrection &amp; the Life </a:t>
            </a:r>
            <a:r>
              <a:rPr lang="en-US" sz="2000" dirty="0"/>
              <a:t>(John 11:25)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I Am the Way, the Truth, &amp; the Life </a:t>
            </a:r>
            <a:r>
              <a:rPr lang="en-US" sz="2000" dirty="0"/>
              <a:t>(John 14:6)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I Am the True Vine </a:t>
            </a:r>
            <a:r>
              <a:rPr lang="en-US" sz="2000" dirty="0"/>
              <a:t>(John 15)</a:t>
            </a:r>
          </a:p>
        </p:txBody>
      </p:sp>
      <p:pic>
        <p:nvPicPr>
          <p:cNvPr id="5" name="Graphic 4" descr="Baguette with solid fill">
            <a:extLst>
              <a:ext uri="{FF2B5EF4-FFF2-40B4-BE49-F238E27FC236}">
                <a16:creationId xmlns:a16="http://schemas.microsoft.com/office/drawing/2014/main" id="{1C95A4DF-1475-0E9B-2711-CFA988ABD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044" y="1365220"/>
            <a:ext cx="504497" cy="504497"/>
          </a:xfrm>
          <a:prstGeom prst="rect">
            <a:avLst/>
          </a:prstGeom>
        </p:spPr>
      </p:pic>
      <p:pic>
        <p:nvPicPr>
          <p:cNvPr id="7" name="Graphic 6" descr="Lights On with solid fill">
            <a:extLst>
              <a:ext uri="{FF2B5EF4-FFF2-40B4-BE49-F238E27FC236}">
                <a16:creationId xmlns:a16="http://schemas.microsoft.com/office/drawing/2014/main" id="{CC9A5F53-39DD-8618-AF67-BCE8698A7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161" y="1874116"/>
            <a:ext cx="504498" cy="504498"/>
          </a:xfrm>
          <a:prstGeom prst="rect">
            <a:avLst/>
          </a:prstGeom>
        </p:spPr>
      </p:pic>
      <p:pic>
        <p:nvPicPr>
          <p:cNvPr id="9" name="Graphic 8" descr="Sheep with solid fill">
            <a:extLst>
              <a:ext uri="{FF2B5EF4-FFF2-40B4-BE49-F238E27FC236}">
                <a16:creationId xmlns:a16="http://schemas.microsoft.com/office/drawing/2014/main" id="{A372F905-429F-F109-4748-C90E4BBBB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1338" y="2369814"/>
            <a:ext cx="576492" cy="576492"/>
          </a:xfrm>
          <a:prstGeom prst="rect">
            <a:avLst/>
          </a:prstGeom>
        </p:spPr>
      </p:pic>
      <p:pic>
        <p:nvPicPr>
          <p:cNvPr id="11" name="Graphic 10" descr="Door Open with solid fill">
            <a:extLst>
              <a:ext uri="{FF2B5EF4-FFF2-40B4-BE49-F238E27FC236}">
                <a16:creationId xmlns:a16="http://schemas.microsoft.com/office/drawing/2014/main" id="{B13930A7-1700-5880-6E97-F62FB81F08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3410" y="2901131"/>
            <a:ext cx="475599" cy="475599"/>
          </a:xfrm>
          <a:prstGeom prst="rect">
            <a:avLst/>
          </a:prstGeom>
        </p:spPr>
      </p:pic>
      <p:pic>
        <p:nvPicPr>
          <p:cNvPr id="13" name="Graphic 12" descr="Partial sun with solid fill">
            <a:extLst>
              <a:ext uri="{FF2B5EF4-FFF2-40B4-BE49-F238E27FC236}">
                <a16:creationId xmlns:a16="http://schemas.microsoft.com/office/drawing/2014/main" id="{C4C3EABB-9440-82A3-7BF8-33E7CD53DA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5492" y="3423648"/>
            <a:ext cx="490049" cy="490049"/>
          </a:xfrm>
          <a:prstGeom prst="rect">
            <a:avLst/>
          </a:prstGeom>
        </p:spPr>
      </p:pic>
      <p:pic>
        <p:nvPicPr>
          <p:cNvPr id="15" name="Graphic 14" descr="Upstairs with solid fill">
            <a:extLst>
              <a:ext uri="{FF2B5EF4-FFF2-40B4-BE49-F238E27FC236}">
                <a16:creationId xmlns:a16="http://schemas.microsoft.com/office/drawing/2014/main" id="{D6138076-6FA1-DA6D-5F42-3B49B664EE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1045" y="3989982"/>
            <a:ext cx="438552" cy="438552"/>
          </a:xfrm>
          <a:prstGeom prst="rect">
            <a:avLst/>
          </a:prstGeom>
        </p:spPr>
      </p:pic>
      <p:pic>
        <p:nvPicPr>
          <p:cNvPr id="17" name="Graphic 16" descr="Plant With Roots with solid fill">
            <a:extLst>
              <a:ext uri="{FF2B5EF4-FFF2-40B4-BE49-F238E27FC236}">
                <a16:creationId xmlns:a16="http://schemas.microsoft.com/office/drawing/2014/main" id="{FC6ED39B-7DB4-8B79-109E-1BCD383FEB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9232" y="4501900"/>
            <a:ext cx="478428" cy="47842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6341F6-3B26-A2DD-4CE8-CB9DDA24F0AB}"/>
              </a:ext>
            </a:extLst>
          </p:cNvPr>
          <p:cNvCxnSpPr/>
          <p:nvPr/>
        </p:nvCxnSpPr>
        <p:spPr>
          <a:xfrm>
            <a:off x="1651438" y="1365220"/>
            <a:ext cx="0" cy="3615108"/>
          </a:xfrm>
          <a:prstGeom prst="line">
            <a:avLst/>
          </a:prstGeom>
          <a:ln w="69850">
            <a:solidFill>
              <a:schemeClr val="accent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723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EA32C-7606-0E0C-D47D-77616F6C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53" y="533400"/>
            <a:ext cx="2800511" cy="2971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4300" dirty="0">
                <a:solidFill>
                  <a:srgbClr val="2E75B6"/>
                </a:solidFill>
              </a:rPr>
              <a:t>7 Miracles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3674389"/>
            <a:ext cx="2606040" cy="15240"/>
          </a:xfrm>
          <a:custGeom>
            <a:avLst/>
            <a:gdLst>
              <a:gd name="connsiteX0" fmla="*/ 0 w 2606040"/>
              <a:gd name="connsiteY0" fmla="*/ 0 h 15240"/>
              <a:gd name="connsiteX1" fmla="*/ 625450 w 2606040"/>
              <a:gd name="connsiteY1" fmla="*/ 0 h 15240"/>
              <a:gd name="connsiteX2" fmla="*/ 1224839 w 2606040"/>
              <a:gd name="connsiteY2" fmla="*/ 0 h 15240"/>
              <a:gd name="connsiteX3" fmla="*/ 1824228 w 2606040"/>
              <a:gd name="connsiteY3" fmla="*/ 0 h 15240"/>
              <a:gd name="connsiteX4" fmla="*/ 2606040 w 2606040"/>
              <a:gd name="connsiteY4" fmla="*/ 0 h 15240"/>
              <a:gd name="connsiteX5" fmla="*/ 2606040 w 2606040"/>
              <a:gd name="connsiteY5" fmla="*/ 15240 h 15240"/>
              <a:gd name="connsiteX6" fmla="*/ 1902409 w 2606040"/>
              <a:gd name="connsiteY6" fmla="*/ 15240 h 15240"/>
              <a:gd name="connsiteX7" fmla="*/ 1276960 w 2606040"/>
              <a:gd name="connsiteY7" fmla="*/ 15240 h 15240"/>
              <a:gd name="connsiteX8" fmla="*/ 677570 w 2606040"/>
              <a:gd name="connsiteY8" fmla="*/ 15240 h 15240"/>
              <a:gd name="connsiteX9" fmla="*/ 0 w 2606040"/>
              <a:gd name="connsiteY9" fmla="*/ 15240 h 15240"/>
              <a:gd name="connsiteX10" fmla="*/ 0 w 2606040"/>
              <a:gd name="connsiteY10" fmla="*/ 0 h 15240"/>
              <a:gd name="connsiteX0" fmla="*/ 0 w 2606040"/>
              <a:gd name="connsiteY0" fmla="*/ 0 h 15240"/>
              <a:gd name="connsiteX1" fmla="*/ 599389 w 2606040"/>
              <a:gd name="connsiteY1" fmla="*/ 0 h 15240"/>
              <a:gd name="connsiteX2" fmla="*/ 1303020 w 2606040"/>
              <a:gd name="connsiteY2" fmla="*/ 0 h 15240"/>
              <a:gd name="connsiteX3" fmla="*/ 1876349 w 2606040"/>
              <a:gd name="connsiteY3" fmla="*/ 0 h 15240"/>
              <a:gd name="connsiteX4" fmla="*/ 2606040 w 2606040"/>
              <a:gd name="connsiteY4" fmla="*/ 0 h 15240"/>
              <a:gd name="connsiteX5" fmla="*/ 2606040 w 2606040"/>
              <a:gd name="connsiteY5" fmla="*/ 15240 h 15240"/>
              <a:gd name="connsiteX6" fmla="*/ 1980590 w 2606040"/>
              <a:gd name="connsiteY6" fmla="*/ 15240 h 15240"/>
              <a:gd name="connsiteX7" fmla="*/ 1276960 w 2606040"/>
              <a:gd name="connsiteY7" fmla="*/ 15240 h 15240"/>
              <a:gd name="connsiteX8" fmla="*/ 651510 w 2606040"/>
              <a:gd name="connsiteY8" fmla="*/ 15240 h 15240"/>
              <a:gd name="connsiteX9" fmla="*/ 0 w 2606040"/>
              <a:gd name="connsiteY9" fmla="*/ 15240 h 15240"/>
              <a:gd name="connsiteX10" fmla="*/ 0 w 2606040"/>
              <a:gd name="connsiteY10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5240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36" y="5095"/>
                  <a:pt x="2606705" y="11683"/>
                  <a:pt x="2606040" y="15240"/>
                </a:cubicBezTo>
                <a:cubicBezTo>
                  <a:pt x="2260204" y="26294"/>
                  <a:pt x="2175708" y="2566"/>
                  <a:pt x="1902409" y="15240"/>
                </a:cubicBezTo>
                <a:cubicBezTo>
                  <a:pt x="1638502" y="38016"/>
                  <a:pt x="1460923" y="-19317"/>
                  <a:pt x="1276960" y="15240"/>
                </a:cubicBezTo>
                <a:cubicBezTo>
                  <a:pt x="1057717" y="11313"/>
                  <a:pt x="867956" y="-728"/>
                  <a:pt x="677570" y="15240"/>
                </a:cubicBezTo>
                <a:cubicBezTo>
                  <a:pt x="457951" y="30325"/>
                  <a:pt x="189752" y="52340"/>
                  <a:pt x="0" y="15240"/>
                </a:cubicBezTo>
                <a:cubicBezTo>
                  <a:pt x="1119" y="11401"/>
                  <a:pt x="815" y="5267"/>
                  <a:pt x="0" y="0"/>
                </a:cubicBezTo>
                <a:close/>
              </a:path>
              <a:path w="2606040" h="15240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888" y="5020"/>
                  <a:pt x="2605482" y="9296"/>
                  <a:pt x="2606040" y="15240"/>
                </a:cubicBezTo>
                <a:cubicBezTo>
                  <a:pt x="2347059" y="-424"/>
                  <a:pt x="2192004" y="5758"/>
                  <a:pt x="1980590" y="15240"/>
                </a:cubicBezTo>
                <a:cubicBezTo>
                  <a:pt x="1783984" y="-12793"/>
                  <a:pt x="1487673" y="42860"/>
                  <a:pt x="1276960" y="15240"/>
                </a:cubicBezTo>
                <a:cubicBezTo>
                  <a:pt x="1087111" y="-40299"/>
                  <a:pt x="879204" y="43719"/>
                  <a:pt x="651510" y="15240"/>
                </a:cubicBezTo>
                <a:cubicBezTo>
                  <a:pt x="430798" y="-30812"/>
                  <a:pt x="132889" y="-36515"/>
                  <a:pt x="0" y="15240"/>
                </a:cubicBezTo>
                <a:cubicBezTo>
                  <a:pt x="-104" y="10468"/>
                  <a:pt x="-32" y="5329"/>
                  <a:pt x="0" y="0"/>
                </a:cubicBezTo>
                <a:close/>
              </a:path>
              <a:path w="2606040" h="15240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377" y="4573"/>
                  <a:pt x="2606701" y="10987"/>
                  <a:pt x="2606040" y="15240"/>
                </a:cubicBezTo>
                <a:cubicBezTo>
                  <a:pt x="2234648" y="23928"/>
                  <a:pt x="2180202" y="-13409"/>
                  <a:pt x="1902409" y="15240"/>
                </a:cubicBezTo>
                <a:cubicBezTo>
                  <a:pt x="1635562" y="44146"/>
                  <a:pt x="1477339" y="1746"/>
                  <a:pt x="1276960" y="15240"/>
                </a:cubicBezTo>
                <a:cubicBezTo>
                  <a:pt x="1058094" y="63874"/>
                  <a:pt x="904206" y="-23684"/>
                  <a:pt x="677570" y="15240"/>
                </a:cubicBezTo>
                <a:cubicBezTo>
                  <a:pt x="485746" y="11665"/>
                  <a:pt x="195925" y="29957"/>
                  <a:pt x="0" y="15240"/>
                </a:cubicBezTo>
                <a:cubicBezTo>
                  <a:pt x="267" y="11140"/>
                  <a:pt x="1338" y="435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5240"/>
                      <a:gd name="connsiteX1" fmla="*/ 625450 w 2606040"/>
                      <a:gd name="connsiteY1" fmla="*/ 0 h 15240"/>
                      <a:gd name="connsiteX2" fmla="*/ 1224839 w 2606040"/>
                      <a:gd name="connsiteY2" fmla="*/ 0 h 15240"/>
                      <a:gd name="connsiteX3" fmla="*/ 1824228 w 2606040"/>
                      <a:gd name="connsiteY3" fmla="*/ 0 h 15240"/>
                      <a:gd name="connsiteX4" fmla="*/ 2606040 w 2606040"/>
                      <a:gd name="connsiteY4" fmla="*/ 0 h 15240"/>
                      <a:gd name="connsiteX5" fmla="*/ 2606040 w 2606040"/>
                      <a:gd name="connsiteY5" fmla="*/ 15240 h 15240"/>
                      <a:gd name="connsiteX6" fmla="*/ 1902409 w 2606040"/>
                      <a:gd name="connsiteY6" fmla="*/ 15240 h 15240"/>
                      <a:gd name="connsiteX7" fmla="*/ 1276960 w 2606040"/>
                      <a:gd name="connsiteY7" fmla="*/ 15240 h 15240"/>
                      <a:gd name="connsiteX8" fmla="*/ 677570 w 2606040"/>
                      <a:gd name="connsiteY8" fmla="*/ 15240 h 15240"/>
                      <a:gd name="connsiteX9" fmla="*/ 0 w 2606040"/>
                      <a:gd name="connsiteY9" fmla="*/ 15240 h 15240"/>
                      <a:gd name="connsiteX10" fmla="*/ 0 w 2606040"/>
                      <a:gd name="connsiteY10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5240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919" y="5283"/>
                          <a:pt x="2606641" y="11451"/>
                          <a:pt x="2606040" y="15240"/>
                        </a:cubicBezTo>
                        <a:cubicBezTo>
                          <a:pt x="2256758" y="28362"/>
                          <a:pt x="2173673" y="-15926"/>
                          <a:pt x="1902409" y="15240"/>
                        </a:cubicBezTo>
                        <a:cubicBezTo>
                          <a:pt x="1631145" y="46406"/>
                          <a:pt x="1461378" y="2418"/>
                          <a:pt x="1276960" y="15240"/>
                        </a:cubicBezTo>
                        <a:cubicBezTo>
                          <a:pt x="1092542" y="28062"/>
                          <a:pt x="890442" y="10165"/>
                          <a:pt x="677570" y="15240"/>
                        </a:cubicBezTo>
                        <a:cubicBezTo>
                          <a:pt x="464698" y="20316"/>
                          <a:pt x="187648" y="32789"/>
                          <a:pt x="0" y="15240"/>
                        </a:cubicBezTo>
                        <a:cubicBezTo>
                          <a:pt x="79" y="11201"/>
                          <a:pt x="341" y="4822"/>
                          <a:pt x="0" y="0"/>
                        </a:cubicBezTo>
                        <a:close/>
                      </a:path>
                      <a:path w="2606040" h="15240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6798" y="5061"/>
                          <a:pt x="2605477" y="8568"/>
                          <a:pt x="2606040" y="15240"/>
                        </a:cubicBezTo>
                        <a:cubicBezTo>
                          <a:pt x="2393024" y="-808"/>
                          <a:pt x="2191161" y="36211"/>
                          <a:pt x="1980590" y="15240"/>
                        </a:cubicBezTo>
                        <a:cubicBezTo>
                          <a:pt x="1770019" y="-5731"/>
                          <a:pt x="1476440" y="33066"/>
                          <a:pt x="1276960" y="15240"/>
                        </a:cubicBezTo>
                        <a:cubicBezTo>
                          <a:pt x="1077480" y="-2586"/>
                          <a:pt x="880988" y="39077"/>
                          <a:pt x="651510" y="15240"/>
                        </a:cubicBezTo>
                        <a:cubicBezTo>
                          <a:pt x="422032" y="-8597"/>
                          <a:pt x="130744" y="-4995"/>
                          <a:pt x="0" y="15240"/>
                        </a:cubicBezTo>
                        <a:cubicBezTo>
                          <a:pt x="-335" y="10459"/>
                          <a:pt x="-77" y="43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51601-C392-D9F2-7606-D03478B70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23" r="8212" b="2"/>
          <a:stretch/>
        </p:blipFill>
        <p:spPr>
          <a:xfrm>
            <a:off x="3983776" y="10"/>
            <a:ext cx="5159081" cy="5714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4803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A32C-7606-0E0C-D47D-77616F6C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7531"/>
            <a:ext cx="7886700" cy="841376"/>
          </a:xfrm>
        </p:spPr>
        <p:txBody>
          <a:bodyPr/>
          <a:lstStyle/>
          <a:p>
            <a:r>
              <a:rPr lang="en-US" dirty="0"/>
              <a:t>3 Sets of 7 Signs (21 Vital Signs)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D81E-8FBC-BB68-2A9E-5E49DF51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22383"/>
            <a:ext cx="7886700" cy="3425086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2E75B6"/>
                </a:solidFill>
              </a:rPr>
              <a:t>7 Witnesses		7 “I AM” Statements		7 Miracles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/>
              <a:t>This week at camp we are going to focus on the 7 miracles of Jesus!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Why?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But these are written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so that you may believe that Jesus is the Christ, the Son of God</a:t>
            </a:r>
            <a:r>
              <a:rPr lang="en-US" sz="2400" dirty="0"/>
              <a:t>, and that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by believing you may have life in his name.</a:t>
            </a:r>
            <a:r>
              <a:rPr lang="en-US" sz="2400" b="1" dirty="0"/>
              <a:t> </a:t>
            </a:r>
            <a:r>
              <a:rPr lang="en-US" sz="2400" dirty="0"/>
              <a:t>(John 20:31 )</a:t>
            </a:r>
          </a:p>
        </p:txBody>
      </p:sp>
    </p:spTree>
    <p:extLst>
      <p:ext uri="{BB962C8B-B14F-4D97-AF65-F5344CB8AC3E}">
        <p14:creationId xmlns:p14="http://schemas.microsoft.com/office/powerpoint/2010/main" val="35014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A32C-7606-0E0C-D47D-77616F6C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1141"/>
            <a:ext cx="7886700" cy="947766"/>
          </a:xfrm>
        </p:spPr>
        <p:txBody>
          <a:bodyPr>
            <a:normAutofit fontScale="90000"/>
          </a:bodyPr>
          <a:lstStyle/>
          <a:p>
            <a:r>
              <a:rPr lang="en-US" dirty="0"/>
              <a:t>The signs are recorded so that you might</a:t>
            </a:r>
            <a:br>
              <a:rPr lang="en-US" dirty="0"/>
            </a:br>
            <a:r>
              <a:rPr lang="en-US" dirty="0"/>
              <a:t>BELIEVE!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D81E-8FBC-BB68-2A9E-5E49DF51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8310"/>
            <a:ext cx="7886700" cy="3689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The 3 C’s of Faith</a:t>
            </a:r>
          </a:p>
          <a:p>
            <a:pPr lvl="1"/>
            <a:r>
              <a:rPr lang="en-US" sz="2600" b="1" dirty="0"/>
              <a:t>Creed</a:t>
            </a:r>
            <a:r>
              <a:rPr lang="en-US" sz="2600" dirty="0"/>
              <a:t> (facts/doctrine )</a:t>
            </a:r>
          </a:p>
          <a:p>
            <a:pPr lvl="1"/>
            <a:r>
              <a:rPr lang="en-US" sz="2600" b="1" dirty="0"/>
              <a:t>Commitment</a:t>
            </a:r>
            <a:r>
              <a:rPr lang="en-US" sz="2600" dirty="0"/>
              <a:t> </a:t>
            </a:r>
          </a:p>
          <a:p>
            <a:pPr lvl="1"/>
            <a:r>
              <a:rPr lang="en-US" sz="2600" b="1" dirty="0"/>
              <a:t>Continuation</a:t>
            </a:r>
            <a:endParaRPr lang="en-US" sz="2600" dirty="0"/>
          </a:p>
          <a:p>
            <a:pPr lvl="1"/>
            <a:endParaRPr lang="en-US" sz="2600" dirty="0"/>
          </a:p>
          <a:p>
            <a:pPr marL="0" indent="0">
              <a:buNone/>
            </a:pPr>
            <a:r>
              <a:rPr lang="en-US" sz="2600" dirty="0"/>
              <a:t>PRESENT CONTINUING … But these are written so that you may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KEEP ON believing </a:t>
            </a:r>
            <a:r>
              <a:rPr lang="en-US" sz="2600" dirty="0"/>
              <a:t>that Jesus is the Christ, the Son of God, and that by continuing to believe you may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KEEP ON having life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600" dirty="0"/>
              <a:t>in his name.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spcAft>
                <a:spcPts val="1200"/>
              </a:spcAft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600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12EBA75-AC57-D352-B9C8-06EF5EAC8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95" y="0"/>
            <a:ext cx="457982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1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A32C-7606-0E0C-D47D-77616F6C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54702"/>
            <a:ext cx="7886700" cy="990933"/>
          </a:xfrm>
        </p:spPr>
        <p:txBody>
          <a:bodyPr>
            <a:normAutofit/>
          </a:bodyPr>
          <a:lstStyle/>
          <a:p>
            <a:r>
              <a:rPr lang="en-US" sz="4400" dirty="0"/>
              <a:t>Camp Goal: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D81E-8FBC-BB68-2A9E-5E49DF51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91966"/>
            <a:ext cx="7886700" cy="11942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i="1" dirty="0">
                <a:solidFill>
                  <a:srgbClr val="2E75B6"/>
                </a:solidFill>
              </a:rPr>
              <a:t>That unbelievers would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become believers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200" i="1" dirty="0">
                <a:solidFill>
                  <a:srgbClr val="2E75B6"/>
                </a:solidFill>
              </a:rPr>
              <a:t>And that believers would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keep on believing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!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spcAft>
                <a:spcPts val="1200"/>
              </a:spcAft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658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A32C-7606-0E0C-D47D-77616F6C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 is Tuesday…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D81E-8FBC-BB68-2A9E-5E49DF51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020" y="1521354"/>
            <a:ext cx="4684329" cy="3626115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Tomorrow morning, we are going to learn all 7 miracles in a super cool memorable way that you can share with your friends!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Tomorrow night we are going to have a </a:t>
            </a:r>
            <a:r>
              <a:rPr lang="en-US" sz="2400" b="1" dirty="0"/>
              <a:t>wedding</a:t>
            </a:r>
            <a:r>
              <a:rPr lang="en-US" sz="2400" dirty="0"/>
              <a:t> to help us celebrate Jesus’ first recorded miracle. </a:t>
            </a:r>
          </a:p>
        </p:txBody>
      </p:sp>
      <p:pic>
        <p:nvPicPr>
          <p:cNvPr id="7" name="Picture 6" descr="A person and person in formal wear&#10;&#10;Description automatically generated with low confidence">
            <a:extLst>
              <a:ext uri="{FF2B5EF4-FFF2-40B4-BE49-F238E27FC236}">
                <a16:creationId xmlns:a16="http://schemas.microsoft.com/office/drawing/2014/main" id="{518FA08D-2389-E5CE-8204-61DEE908A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4596"/>
            <a:ext cx="3673365" cy="36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8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polygon&#10;&#10;Description automatically generated">
            <a:extLst>
              <a:ext uri="{FF2B5EF4-FFF2-40B4-BE49-F238E27FC236}">
                <a16:creationId xmlns:a16="http://schemas.microsoft.com/office/drawing/2014/main" id="{90B6C022-740A-17AF-6371-55A0937A7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3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987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C8D84125-4DCB-AB6D-963B-B1DE31BEF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06" y="-214250"/>
            <a:ext cx="4400403" cy="3766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31B7EE-E6C0-C1B6-0B7B-D8E78E676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40" y="1742090"/>
            <a:ext cx="3416474" cy="2924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4B85D8-42A8-9DA1-4F5A-B6092431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952" y="1403282"/>
            <a:ext cx="4401693" cy="3767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6C022-740A-17AF-6371-55A0937A7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1496" y="790902"/>
            <a:ext cx="2801007" cy="28010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19F1A0D-74EB-5907-510B-E9759991E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222" y="413630"/>
            <a:ext cx="3555555" cy="3555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013532-F663-3254-B07F-B0387DBA5E36}"/>
              </a:ext>
            </a:extLst>
          </p:cNvPr>
          <p:cNvSpPr txBox="1"/>
          <p:nvPr/>
        </p:nvSpPr>
        <p:spPr>
          <a:xfrm>
            <a:off x="-104734" y="4307078"/>
            <a:ext cx="9187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2E75B6"/>
                </a:solidFill>
              </a:rPr>
              <a:t>YUMMMMM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5A3DB21-FDD0-7B72-D8D5-1A79DE648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393" y="-551062"/>
            <a:ext cx="3135590" cy="26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8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794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9290D909-06FD-F4D9-5D2E-5D542E771162}"/>
              </a:ext>
            </a:extLst>
          </p:cNvPr>
          <p:cNvSpPr/>
          <p:nvPr/>
        </p:nvSpPr>
        <p:spPr>
          <a:xfrm>
            <a:off x="-348812" y="2021927"/>
            <a:ext cx="8864162" cy="4051738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1E52C-A704-0AD3-BEC8-793B51F05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 of a 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4F311-6732-3335-CE5E-AD3743536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10641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sign wants you to </a:t>
            </a:r>
            <a:r>
              <a:rPr lang="en-US" b="1" dirty="0"/>
              <a:t>believe</a:t>
            </a:r>
            <a:r>
              <a:rPr lang="en-US" dirty="0"/>
              <a:t> something and </a:t>
            </a:r>
            <a:r>
              <a:rPr lang="en-US" b="1" dirty="0"/>
              <a:t>act</a:t>
            </a:r>
            <a:r>
              <a:rPr lang="en-US" dirty="0"/>
              <a:t> </a:t>
            </a:r>
            <a:r>
              <a:rPr lang="en-US" b="1" dirty="0"/>
              <a:t>accordingly</a:t>
            </a:r>
            <a:r>
              <a:rPr lang="en-US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204FFD-6D87-1DAC-B86A-A95FBBA88AA4}"/>
              </a:ext>
            </a:extLst>
          </p:cNvPr>
          <p:cNvSpPr txBox="1"/>
          <p:nvPr/>
        </p:nvSpPr>
        <p:spPr>
          <a:xfrm>
            <a:off x="628650" y="3198565"/>
            <a:ext cx="7327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But the signs in the book of John are </a:t>
            </a:r>
            <a:r>
              <a:rPr lang="en-US" sz="3200" b="1" dirty="0">
                <a:solidFill>
                  <a:schemeClr val="bg1"/>
                </a:solidFill>
              </a:rPr>
              <a:t>personal living signs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  <a:r>
              <a:rPr lang="en-US" sz="32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God’s Word is </a:t>
            </a:r>
            <a:r>
              <a:rPr lang="en-US" sz="32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alive,</a:t>
            </a:r>
            <a:r>
              <a:rPr lang="en-US" sz="32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and it is speaking to </a:t>
            </a:r>
            <a:r>
              <a:rPr lang="en-US" sz="32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YOU</a:t>
            </a:r>
            <a:r>
              <a:rPr lang="en-US" sz="32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0207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6B152-7B76-BB3C-AF55-55E25C77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274320"/>
            <a:ext cx="4688333" cy="1485900"/>
          </a:xfrm>
        </p:spPr>
        <p:txBody>
          <a:bodyPr anchor="b">
            <a:normAutofit/>
          </a:bodyPr>
          <a:lstStyle/>
          <a:p>
            <a:r>
              <a:rPr lang="en-US" sz="4300" b="1"/>
              <a:t>“That’s so Meta!”</a:t>
            </a:r>
            <a:endParaRPr lang="en-US" sz="4300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A955C42-D1A2-1DEC-27A0-EEC22E1ED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r="34685"/>
          <a:stretch/>
        </p:blipFill>
        <p:spPr>
          <a:xfrm>
            <a:off x="20" y="10"/>
            <a:ext cx="3492988" cy="5714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1979122"/>
            <a:ext cx="3182692" cy="15240"/>
          </a:xfrm>
          <a:custGeom>
            <a:avLst/>
            <a:gdLst>
              <a:gd name="connsiteX0" fmla="*/ 0 w 3182692"/>
              <a:gd name="connsiteY0" fmla="*/ 0 h 15240"/>
              <a:gd name="connsiteX1" fmla="*/ 636538 w 3182692"/>
              <a:gd name="connsiteY1" fmla="*/ 0 h 15240"/>
              <a:gd name="connsiteX2" fmla="*/ 1273077 w 3182692"/>
              <a:gd name="connsiteY2" fmla="*/ 0 h 15240"/>
              <a:gd name="connsiteX3" fmla="*/ 1909615 w 3182692"/>
              <a:gd name="connsiteY3" fmla="*/ 0 h 15240"/>
              <a:gd name="connsiteX4" fmla="*/ 2482500 w 3182692"/>
              <a:gd name="connsiteY4" fmla="*/ 0 h 15240"/>
              <a:gd name="connsiteX5" fmla="*/ 3182692 w 3182692"/>
              <a:gd name="connsiteY5" fmla="*/ 0 h 15240"/>
              <a:gd name="connsiteX6" fmla="*/ 3182692 w 3182692"/>
              <a:gd name="connsiteY6" fmla="*/ 15240 h 15240"/>
              <a:gd name="connsiteX7" fmla="*/ 2609807 w 3182692"/>
              <a:gd name="connsiteY7" fmla="*/ 15240 h 15240"/>
              <a:gd name="connsiteX8" fmla="*/ 2068750 w 3182692"/>
              <a:gd name="connsiteY8" fmla="*/ 15240 h 15240"/>
              <a:gd name="connsiteX9" fmla="*/ 1432211 w 3182692"/>
              <a:gd name="connsiteY9" fmla="*/ 15240 h 15240"/>
              <a:gd name="connsiteX10" fmla="*/ 859327 w 3182692"/>
              <a:gd name="connsiteY10" fmla="*/ 15240 h 15240"/>
              <a:gd name="connsiteX11" fmla="*/ 0 w 3182692"/>
              <a:gd name="connsiteY11" fmla="*/ 15240 h 15240"/>
              <a:gd name="connsiteX12" fmla="*/ 0 w 3182692"/>
              <a:gd name="connsiteY12" fmla="*/ 0 h 15240"/>
              <a:gd name="connsiteX0" fmla="*/ 0 w 3182692"/>
              <a:gd name="connsiteY0" fmla="*/ 0 h 15240"/>
              <a:gd name="connsiteX1" fmla="*/ 572885 w 3182692"/>
              <a:gd name="connsiteY1" fmla="*/ 0 h 15240"/>
              <a:gd name="connsiteX2" fmla="*/ 1113942 w 3182692"/>
              <a:gd name="connsiteY2" fmla="*/ 0 h 15240"/>
              <a:gd name="connsiteX3" fmla="*/ 1686827 w 3182692"/>
              <a:gd name="connsiteY3" fmla="*/ 0 h 15240"/>
              <a:gd name="connsiteX4" fmla="*/ 2323365 w 3182692"/>
              <a:gd name="connsiteY4" fmla="*/ 0 h 15240"/>
              <a:gd name="connsiteX5" fmla="*/ 3182692 w 3182692"/>
              <a:gd name="connsiteY5" fmla="*/ 0 h 15240"/>
              <a:gd name="connsiteX6" fmla="*/ 3182692 w 3182692"/>
              <a:gd name="connsiteY6" fmla="*/ 15240 h 15240"/>
              <a:gd name="connsiteX7" fmla="*/ 2546154 w 3182692"/>
              <a:gd name="connsiteY7" fmla="*/ 15240 h 15240"/>
              <a:gd name="connsiteX8" fmla="*/ 1845961 w 3182692"/>
              <a:gd name="connsiteY8" fmla="*/ 15240 h 15240"/>
              <a:gd name="connsiteX9" fmla="*/ 1304904 w 3182692"/>
              <a:gd name="connsiteY9" fmla="*/ 15240 h 15240"/>
              <a:gd name="connsiteX10" fmla="*/ 604711 w 3182692"/>
              <a:gd name="connsiteY10" fmla="*/ 15240 h 15240"/>
              <a:gd name="connsiteX11" fmla="*/ 0 w 3182692"/>
              <a:gd name="connsiteY11" fmla="*/ 15240 h 15240"/>
              <a:gd name="connsiteX12" fmla="*/ 0 w 3182692"/>
              <a:gd name="connsiteY12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5240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42" y="7322"/>
                  <a:pt x="3182638" y="8120"/>
                  <a:pt x="3182692" y="15240"/>
                </a:cubicBezTo>
                <a:cubicBezTo>
                  <a:pt x="2944477" y="12777"/>
                  <a:pt x="2868931" y="9322"/>
                  <a:pt x="2609807" y="15240"/>
                </a:cubicBezTo>
                <a:cubicBezTo>
                  <a:pt x="2341556" y="3145"/>
                  <a:pt x="2324113" y="19658"/>
                  <a:pt x="2068750" y="15240"/>
                </a:cubicBezTo>
                <a:cubicBezTo>
                  <a:pt x="1817163" y="4804"/>
                  <a:pt x="1716254" y="22931"/>
                  <a:pt x="1432211" y="15240"/>
                </a:cubicBezTo>
                <a:cubicBezTo>
                  <a:pt x="1164747" y="-31185"/>
                  <a:pt x="993140" y="24527"/>
                  <a:pt x="859327" y="15240"/>
                </a:cubicBezTo>
                <a:cubicBezTo>
                  <a:pt x="750703" y="-28022"/>
                  <a:pt x="236193" y="35683"/>
                  <a:pt x="0" y="15240"/>
                </a:cubicBezTo>
                <a:cubicBezTo>
                  <a:pt x="37" y="8363"/>
                  <a:pt x="-201" y="6012"/>
                  <a:pt x="0" y="0"/>
                </a:cubicBezTo>
                <a:close/>
              </a:path>
              <a:path w="3182692" h="15240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94" y="6133"/>
                  <a:pt x="3181878" y="9986"/>
                  <a:pt x="3182692" y="15240"/>
                </a:cubicBezTo>
                <a:cubicBezTo>
                  <a:pt x="3012563" y="-40868"/>
                  <a:pt x="2765409" y="32570"/>
                  <a:pt x="2546154" y="15240"/>
                </a:cubicBezTo>
                <a:cubicBezTo>
                  <a:pt x="2333381" y="10866"/>
                  <a:pt x="2154438" y="6790"/>
                  <a:pt x="1845961" y="15240"/>
                </a:cubicBezTo>
                <a:cubicBezTo>
                  <a:pt x="1531509" y="30764"/>
                  <a:pt x="1456631" y="-9654"/>
                  <a:pt x="1304904" y="15240"/>
                </a:cubicBezTo>
                <a:cubicBezTo>
                  <a:pt x="1168344" y="33303"/>
                  <a:pt x="928499" y="11999"/>
                  <a:pt x="604711" y="15240"/>
                </a:cubicBezTo>
                <a:cubicBezTo>
                  <a:pt x="285438" y="34959"/>
                  <a:pt x="116029" y="-25252"/>
                  <a:pt x="0" y="15240"/>
                </a:cubicBezTo>
                <a:cubicBezTo>
                  <a:pt x="-454" y="8142"/>
                  <a:pt x="-276" y="6429"/>
                  <a:pt x="0" y="0"/>
                </a:cubicBezTo>
                <a:close/>
              </a:path>
              <a:path w="3182692" h="15240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2638" y="7188"/>
                  <a:pt x="3182592" y="8216"/>
                  <a:pt x="3182692" y="15240"/>
                </a:cubicBezTo>
                <a:cubicBezTo>
                  <a:pt x="2959845" y="22526"/>
                  <a:pt x="2868929" y="21932"/>
                  <a:pt x="2609807" y="15240"/>
                </a:cubicBezTo>
                <a:cubicBezTo>
                  <a:pt x="2341405" y="2944"/>
                  <a:pt x="2328488" y="17388"/>
                  <a:pt x="2068750" y="15240"/>
                </a:cubicBezTo>
                <a:cubicBezTo>
                  <a:pt x="1816113" y="-653"/>
                  <a:pt x="1699345" y="33807"/>
                  <a:pt x="1432211" y="15240"/>
                </a:cubicBezTo>
                <a:cubicBezTo>
                  <a:pt x="1148381" y="-31232"/>
                  <a:pt x="987622" y="-645"/>
                  <a:pt x="859327" y="15240"/>
                </a:cubicBezTo>
                <a:cubicBezTo>
                  <a:pt x="743387" y="34374"/>
                  <a:pt x="194182" y="15741"/>
                  <a:pt x="0" y="15240"/>
                </a:cubicBezTo>
                <a:cubicBezTo>
                  <a:pt x="391" y="8284"/>
                  <a:pt x="-533" y="596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5240"/>
                      <a:gd name="connsiteX1" fmla="*/ 636538 w 3182692"/>
                      <a:gd name="connsiteY1" fmla="*/ 0 h 15240"/>
                      <a:gd name="connsiteX2" fmla="*/ 1273077 w 3182692"/>
                      <a:gd name="connsiteY2" fmla="*/ 0 h 15240"/>
                      <a:gd name="connsiteX3" fmla="*/ 1909615 w 3182692"/>
                      <a:gd name="connsiteY3" fmla="*/ 0 h 15240"/>
                      <a:gd name="connsiteX4" fmla="*/ 2482500 w 3182692"/>
                      <a:gd name="connsiteY4" fmla="*/ 0 h 15240"/>
                      <a:gd name="connsiteX5" fmla="*/ 3182692 w 3182692"/>
                      <a:gd name="connsiteY5" fmla="*/ 0 h 15240"/>
                      <a:gd name="connsiteX6" fmla="*/ 3182692 w 3182692"/>
                      <a:gd name="connsiteY6" fmla="*/ 15240 h 15240"/>
                      <a:gd name="connsiteX7" fmla="*/ 2609807 w 3182692"/>
                      <a:gd name="connsiteY7" fmla="*/ 15240 h 15240"/>
                      <a:gd name="connsiteX8" fmla="*/ 2068750 w 3182692"/>
                      <a:gd name="connsiteY8" fmla="*/ 15240 h 15240"/>
                      <a:gd name="connsiteX9" fmla="*/ 1432211 w 3182692"/>
                      <a:gd name="connsiteY9" fmla="*/ 15240 h 15240"/>
                      <a:gd name="connsiteX10" fmla="*/ 859327 w 3182692"/>
                      <a:gd name="connsiteY10" fmla="*/ 15240 h 15240"/>
                      <a:gd name="connsiteX11" fmla="*/ 0 w 3182692"/>
                      <a:gd name="connsiteY11" fmla="*/ 15240 h 15240"/>
                      <a:gd name="connsiteX12" fmla="*/ 0 w 3182692"/>
                      <a:gd name="connsiteY12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5240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2677" y="7298"/>
                          <a:pt x="3182627" y="8153"/>
                          <a:pt x="3182692" y="15240"/>
                        </a:cubicBezTo>
                        <a:cubicBezTo>
                          <a:pt x="2947402" y="19392"/>
                          <a:pt x="2876226" y="24143"/>
                          <a:pt x="2609807" y="15240"/>
                        </a:cubicBezTo>
                        <a:cubicBezTo>
                          <a:pt x="2343389" y="6337"/>
                          <a:pt x="2326689" y="22531"/>
                          <a:pt x="2068750" y="15240"/>
                        </a:cubicBezTo>
                        <a:cubicBezTo>
                          <a:pt x="1810811" y="7949"/>
                          <a:pt x="1713836" y="45171"/>
                          <a:pt x="1432211" y="15240"/>
                        </a:cubicBezTo>
                        <a:cubicBezTo>
                          <a:pt x="1150586" y="-14691"/>
                          <a:pt x="982765" y="699"/>
                          <a:pt x="859327" y="15240"/>
                        </a:cubicBezTo>
                        <a:cubicBezTo>
                          <a:pt x="735889" y="29781"/>
                          <a:pt x="254183" y="32183"/>
                          <a:pt x="0" y="15240"/>
                        </a:cubicBezTo>
                        <a:cubicBezTo>
                          <a:pt x="151" y="8290"/>
                          <a:pt x="-277" y="5563"/>
                          <a:pt x="0" y="0"/>
                        </a:cubicBezTo>
                        <a:close/>
                      </a:path>
                      <a:path w="3182692" h="15240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2812" y="5894"/>
                          <a:pt x="3182139" y="9630"/>
                          <a:pt x="3182692" y="15240"/>
                        </a:cubicBezTo>
                        <a:cubicBezTo>
                          <a:pt x="3026065" y="-13897"/>
                          <a:pt x="2775006" y="20019"/>
                          <a:pt x="2546154" y="15240"/>
                        </a:cubicBezTo>
                        <a:cubicBezTo>
                          <a:pt x="2317302" y="10461"/>
                          <a:pt x="2168173" y="-11561"/>
                          <a:pt x="1845961" y="15240"/>
                        </a:cubicBezTo>
                        <a:cubicBezTo>
                          <a:pt x="1523749" y="42041"/>
                          <a:pt x="1450078" y="-3892"/>
                          <a:pt x="1304904" y="15240"/>
                        </a:cubicBezTo>
                        <a:cubicBezTo>
                          <a:pt x="1159730" y="34372"/>
                          <a:pt x="942635" y="-13069"/>
                          <a:pt x="604711" y="15240"/>
                        </a:cubicBezTo>
                        <a:cubicBezTo>
                          <a:pt x="266787" y="43549"/>
                          <a:pt x="141927" y="-11443"/>
                          <a:pt x="0" y="15240"/>
                        </a:cubicBezTo>
                        <a:cubicBezTo>
                          <a:pt x="-628" y="8463"/>
                          <a:pt x="-538" y="63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904B9-8DCF-21C5-CFAC-6BB7EC0CF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255520"/>
            <a:ext cx="4688333" cy="2903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“Meta” is something that refers to itself and seems to have an awareness of itself. (i.e. “fourth wall”) </a:t>
            </a:r>
          </a:p>
          <a:p>
            <a:pPr marL="0" indent="0">
              <a:buNone/>
            </a:pPr>
            <a:r>
              <a:rPr lang="en-US" sz="2000" dirty="0"/>
              <a:t> “Meta” can also mean something that is mysteriously “above” or “beyond.”</a:t>
            </a:r>
          </a:p>
          <a:p>
            <a:r>
              <a:rPr lang="en-US" sz="2000" dirty="0"/>
              <a:t>Metaverse</a:t>
            </a:r>
          </a:p>
          <a:p>
            <a:r>
              <a:rPr lang="en-US" sz="2000" dirty="0"/>
              <a:t>Metaphysics </a:t>
            </a:r>
          </a:p>
          <a:p>
            <a:r>
              <a:rPr lang="en-US" sz="2000" dirty="0"/>
              <a:t>Metamorph0sis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384E09-CCA5-819D-155A-279EEF5D6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30" y="3047153"/>
            <a:ext cx="1225769" cy="6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6B152-7B76-BB3C-AF55-55E25C77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03" y="1971473"/>
            <a:ext cx="3938487" cy="1506088"/>
          </a:xfrm>
        </p:spPr>
        <p:txBody>
          <a:bodyPr>
            <a:normAutofit/>
          </a:bodyPr>
          <a:lstStyle/>
          <a:p>
            <a:r>
              <a:rPr lang="en-US" sz="4400" b="1" dirty="0"/>
              <a:t>Meta</a:t>
            </a:r>
            <a:br>
              <a:rPr lang="en-US" b="1" dirty="0"/>
            </a:br>
            <a:r>
              <a:rPr lang="en-US" b="1" dirty="0"/>
              <a:t>in Artwork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D61C3-CECF-E33F-33F6-2DC8C1E7A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/>
        </p:blipFill>
        <p:spPr>
          <a:xfrm>
            <a:off x="4439370" y="-297170"/>
            <a:ext cx="4704630" cy="601216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9" name="Graphic 8" descr="Arrow Right with solid fill">
            <a:extLst>
              <a:ext uri="{FF2B5EF4-FFF2-40B4-BE49-F238E27FC236}">
                <a16:creationId xmlns:a16="http://schemas.microsoft.com/office/drawing/2014/main" id="{3BB5CA7A-B97E-4465-0B5B-CD3F31FC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69046">
            <a:off x="3401413" y="1975895"/>
            <a:ext cx="3003331" cy="300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0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23854 0.2108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10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3407</TotalTime>
  <Words>837</Words>
  <Application>Microsoft Office PowerPoint</Application>
  <PresentationFormat>On-screen Show (16:10)</PresentationFormat>
  <Paragraphs>62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Purpose of a Sign</vt:lpstr>
      <vt:lpstr>“That’s so Meta!”</vt:lpstr>
      <vt:lpstr>Meta in Artwork</vt:lpstr>
      <vt:lpstr>Meta in Film: The Never Ending Story</vt:lpstr>
      <vt:lpstr>Meta in the Bible John 20</vt:lpstr>
      <vt:lpstr>Meta in the Bible John 20</vt:lpstr>
      <vt:lpstr>PowerPoint Presentation</vt:lpstr>
      <vt:lpstr>John’s Gospel is filled with vital signs that all have the same message.</vt:lpstr>
      <vt:lpstr>7 WITNESSES</vt:lpstr>
      <vt:lpstr>7 “I AM” Statements</vt:lpstr>
      <vt:lpstr>7 Miracles</vt:lpstr>
      <vt:lpstr>3 Sets of 7 Signs (21 Vital Signs)</vt:lpstr>
      <vt:lpstr>The signs are recorded so that you might BELIEVE!</vt:lpstr>
      <vt:lpstr>Camp Goal:</vt:lpstr>
      <vt:lpstr>Tomorrow is Tuesday…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Roberts</dc:creator>
  <cp:lastModifiedBy>Sarah Roberts</cp:lastModifiedBy>
  <cp:revision>19</cp:revision>
  <dcterms:created xsi:type="dcterms:W3CDTF">2022-06-05T23:26:02Z</dcterms:created>
  <dcterms:modified xsi:type="dcterms:W3CDTF">2022-07-07T17:36:10Z</dcterms:modified>
</cp:coreProperties>
</file>